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5" r:id="rId1"/>
  </p:sldMasterIdLst>
  <p:notesMasterIdLst>
    <p:notesMasterId r:id="rId55"/>
  </p:notesMasterIdLst>
  <p:handoutMasterIdLst>
    <p:handoutMasterId r:id="rId56"/>
  </p:handoutMasterIdLst>
  <p:sldIdLst>
    <p:sldId id="375" r:id="rId2"/>
    <p:sldId id="400" r:id="rId3"/>
    <p:sldId id="446" r:id="rId4"/>
    <p:sldId id="447" r:id="rId5"/>
    <p:sldId id="448" r:id="rId6"/>
    <p:sldId id="449" r:id="rId7"/>
    <p:sldId id="450" r:id="rId8"/>
    <p:sldId id="451" r:id="rId9"/>
    <p:sldId id="452" r:id="rId10"/>
    <p:sldId id="453" r:id="rId11"/>
    <p:sldId id="498" r:id="rId12"/>
    <p:sldId id="454" r:id="rId13"/>
    <p:sldId id="455" r:id="rId14"/>
    <p:sldId id="499" r:id="rId15"/>
    <p:sldId id="456" r:id="rId16"/>
    <p:sldId id="457" r:id="rId17"/>
    <p:sldId id="459" r:id="rId18"/>
    <p:sldId id="460" r:id="rId19"/>
    <p:sldId id="461" r:id="rId20"/>
    <p:sldId id="462" r:id="rId21"/>
    <p:sldId id="463" r:id="rId22"/>
    <p:sldId id="464" r:id="rId23"/>
    <p:sldId id="465" r:id="rId24"/>
    <p:sldId id="466" r:id="rId25"/>
    <p:sldId id="467" r:id="rId26"/>
    <p:sldId id="468" r:id="rId27"/>
    <p:sldId id="469" r:id="rId28"/>
    <p:sldId id="470" r:id="rId29"/>
    <p:sldId id="471" r:id="rId30"/>
    <p:sldId id="472" r:id="rId31"/>
    <p:sldId id="473" r:id="rId32"/>
    <p:sldId id="474" r:id="rId33"/>
    <p:sldId id="475" r:id="rId34"/>
    <p:sldId id="476" r:id="rId35"/>
    <p:sldId id="477" r:id="rId36"/>
    <p:sldId id="487" r:id="rId37"/>
    <p:sldId id="492" r:id="rId38"/>
    <p:sldId id="488" r:id="rId39"/>
    <p:sldId id="491" r:id="rId40"/>
    <p:sldId id="493" r:id="rId41"/>
    <p:sldId id="494" r:id="rId42"/>
    <p:sldId id="495" r:id="rId43"/>
    <p:sldId id="489" r:id="rId44"/>
    <p:sldId id="496" r:id="rId45"/>
    <p:sldId id="497" r:id="rId46"/>
    <p:sldId id="490" r:id="rId47"/>
    <p:sldId id="478" r:id="rId48"/>
    <p:sldId id="479" r:id="rId49"/>
    <p:sldId id="480" r:id="rId50"/>
    <p:sldId id="481" r:id="rId51"/>
    <p:sldId id="482" r:id="rId52"/>
    <p:sldId id="483" r:id="rId53"/>
    <p:sldId id="484" r:id="rId54"/>
  </p:sldIdLst>
  <p:sldSz cx="9144000" cy="6858000" type="screen4x3"/>
  <p:notesSz cx="6858000" cy="9083675"/>
  <p:embeddedFontLst>
    <p:embeddedFont>
      <p:font typeface="Calibri" panose="020F0502020204030204" pitchFamily="34" charset="0"/>
      <p:regular r:id="rId57"/>
      <p:bold r:id="rId58"/>
      <p:italic r:id="rId59"/>
      <p:boldItalic r:id="rId60"/>
    </p:embeddedFont>
  </p:embeddedFontLst>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9" autoAdjust="0"/>
    <p:restoredTop sz="67139" autoAdjust="0"/>
  </p:normalViewPr>
  <p:slideViewPr>
    <p:cSldViewPr>
      <p:cViewPr varScale="1">
        <p:scale>
          <a:sx n="114" d="100"/>
          <a:sy n="114" d="100"/>
        </p:scale>
        <p:origin x="1368" y="102"/>
      </p:cViewPr>
      <p:guideLst>
        <p:guide orient="horz" pos="2160"/>
        <p:guide pos="2880"/>
      </p:guideLst>
    </p:cSldViewPr>
  </p:slideViewPr>
  <p:outlineViewPr>
    <p:cViewPr>
      <p:scale>
        <a:sx n="33" d="100"/>
        <a:sy n="33" d="100"/>
      </p:scale>
      <p:origin x="48"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EBE5A3-59D8-694C-BFDF-949E8D6ABD76}"/>
              </a:ext>
            </a:extLst>
          </p:cNvPr>
          <p:cNvSpPr>
            <a:spLocks noGrp="1"/>
          </p:cNvSpPr>
          <p:nvPr>
            <p:ph type="hdr" sz="quarter"/>
          </p:nvPr>
        </p:nvSpPr>
        <p:spPr>
          <a:xfrm>
            <a:off x="0" y="0"/>
            <a:ext cx="2971800" cy="454025"/>
          </a:xfrm>
          <a:prstGeom prst="rect">
            <a:avLst/>
          </a:prstGeom>
        </p:spPr>
        <p:txBody>
          <a:bodyPr vert="horz" lIns="91440" tIns="45720" rIns="91440" bIns="45720" rtlCol="0"/>
          <a:lstStyle>
            <a:lvl1pPr algn="l" eaLnBrk="1" hangingPunct="1">
              <a:defRPr sz="1200">
                <a:latin typeface="Arial" charset="0"/>
                <a:cs typeface="+mn-cs"/>
              </a:defRPr>
            </a:lvl1pPr>
          </a:lstStyle>
          <a:p>
            <a:pPr>
              <a:defRPr/>
            </a:pPr>
            <a:endParaRPr lang="en-US"/>
          </a:p>
        </p:txBody>
      </p:sp>
      <p:sp>
        <p:nvSpPr>
          <p:cNvPr id="3" name="Date Placeholder 2">
            <a:extLst>
              <a:ext uri="{FF2B5EF4-FFF2-40B4-BE49-F238E27FC236}">
                <a16:creationId xmlns:a16="http://schemas.microsoft.com/office/drawing/2014/main" id="{C8709D4F-F1BC-6240-AFB0-1DDEB56790A3}"/>
              </a:ext>
            </a:extLst>
          </p:cNvPr>
          <p:cNvSpPr>
            <a:spLocks noGrp="1"/>
          </p:cNvSpPr>
          <p:nvPr>
            <p:ph type="dt" sz="quarter" idx="1"/>
          </p:nvPr>
        </p:nvSpPr>
        <p:spPr>
          <a:xfrm>
            <a:off x="3884613" y="0"/>
            <a:ext cx="2971800" cy="454025"/>
          </a:xfrm>
          <a:prstGeom prst="rect">
            <a:avLst/>
          </a:prstGeom>
        </p:spPr>
        <p:txBody>
          <a:bodyPr vert="horz" lIns="91440" tIns="45720" rIns="91440" bIns="45720" rtlCol="0"/>
          <a:lstStyle>
            <a:lvl1pPr algn="r" eaLnBrk="1" hangingPunct="1">
              <a:defRPr sz="1200">
                <a:latin typeface="Arial" charset="0"/>
                <a:cs typeface="+mn-cs"/>
              </a:defRPr>
            </a:lvl1pPr>
          </a:lstStyle>
          <a:p>
            <a:pPr>
              <a:defRPr/>
            </a:pPr>
            <a:fld id="{B7FB917E-E2E0-42CA-B265-B800AE1F54CD}" type="datetimeFigureOut">
              <a:rPr lang="en-US"/>
              <a:pPr>
                <a:defRPr/>
              </a:pPr>
              <a:t>9/12/2021</a:t>
            </a:fld>
            <a:endParaRPr lang="en-US"/>
          </a:p>
        </p:txBody>
      </p:sp>
      <p:sp>
        <p:nvSpPr>
          <p:cNvPr id="4" name="Footer Placeholder 3">
            <a:extLst>
              <a:ext uri="{FF2B5EF4-FFF2-40B4-BE49-F238E27FC236}">
                <a16:creationId xmlns:a16="http://schemas.microsoft.com/office/drawing/2014/main" id="{60EFD14B-A500-AA4D-85DA-5780F9A5E166}"/>
              </a:ext>
            </a:extLst>
          </p:cNvPr>
          <p:cNvSpPr>
            <a:spLocks noGrp="1"/>
          </p:cNvSpPr>
          <p:nvPr>
            <p:ph type="ftr" sz="quarter" idx="2"/>
          </p:nvPr>
        </p:nvSpPr>
        <p:spPr>
          <a:xfrm>
            <a:off x="0" y="8628063"/>
            <a:ext cx="2971800" cy="454025"/>
          </a:xfrm>
          <a:prstGeom prst="rect">
            <a:avLst/>
          </a:prstGeom>
        </p:spPr>
        <p:txBody>
          <a:bodyPr vert="horz" lIns="91440" tIns="45720" rIns="91440" bIns="45720" rtlCol="0" anchor="b"/>
          <a:lstStyle>
            <a:lvl1pPr algn="l" eaLnBrk="1" hangingPunct="1">
              <a:defRPr sz="1200">
                <a:latin typeface="Arial" charset="0"/>
                <a:cs typeface="+mn-cs"/>
              </a:defRPr>
            </a:lvl1pPr>
          </a:lstStyle>
          <a:p>
            <a:pPr>
              <a:defRPr/>
            </a:pPr>
            <a:endParaRPr lang="en-US"/>
          </a:p>
        </p:txBody>
      </p:sp>
      <p:sp>
        <p:nvSpPr>
          <p:cNvPr id="5" name="Slide Number Placeholder 4">
            <a:extLst>
              <a:ext uri="{FF2B5EF4-FFF2-40B4-BE49-F238E27FC236}">
                <a16:creationId xmlns:a16="http://schemas.microsoft.com/office/drawing/2014/main" id="{E86E715A-11EF-F248-A3CC-74D27CBFE8F3}"/>
              </a:ext>
            </a:extLst>
          </p:cNvPr>
          <p:cNvSpPr>
            <a:spLocks noGrp="1"/>
          </p:cNvSpPr>
          <p:nvPr>
            <p:ph type="sldNum" sz="quarter" idx="3"/>
          </p:nvPr>
        </p:nvSpPr>
        <p:spPr>
          <a:xfrm>
            <a:off x="3884613" y="8628063"/>
            <a:ext cx="2971800" cy="4540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FCA20B81-7B07-4FD7-B367-B2F4E2CC09FF}"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AABEF4CA-D05E-E347-8FFD-1F0F100639F6}"/>
              </a:ext>
            </a:extLst>
          </p:cNvPr>
          <p:cNvSpPr>
            <a:spLocks noGrp="1" noChangeArrowheads="1"/>
          </p:cNvSpPr>
          <p:nvPr>
            <p:ph type="hdr" sz="quarter"/>
          </p:nvPr>
        </p:nvSpPr>
        <p:spPr bwMode="auto">
          <a:xfrm>
            <a:off x="0" y="0"/>
            <a:ext cx="2971800" cy="454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cs typeface="+mn-cs"/>
              </a:defRPr>
            </a:lvl1pPr>
          </a:lstStyle>
          <a:p>
            <a:pPr>
              <a:defRPr/>
            </a:pPr>
            <a:endParaRPr lang="en-US"/>
          </a:p>
        </p:txBody>
      </p:sp>
      <p:sp>
        <p:nvSpPr>
          <p:cNvPr id="106499" name="Rectangle 3">
            <a:extLst>
              <a:ext uri="{FF2B5EF4-FFF2-40B4-BE49-F238E27FC236}">
                <a16:creationId xmlns:a16="http://schemas.microsoft.com/office/drawing/2014/main" id="{D21B0EE3-7907-3A40-92B2-BD72F8C9C82A}"/>
              </a:ext>
            </a:extLst>
          </p:cNvPr>
          <p:cNvSpPr>
            <a:spLocks noGrp="1" noChangeArrowheads="1"/>
          </p:cNvSpPr>
          <p:nvPr>
            <p:ph type="dt" idx="1"/>
          </p:nvPr>
        </p:nvSpPr>
        <p:spPr bwMode="auto">
          <a:xfrm>
            <a:off x="3886200" y="0"/>
            <a:ext cx="2971800" cy="454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mn-cs"/>
              </a:defRPr>
            </a:lvl1pPr>
          </a:lstStyle>
          <a:p>
            <a:pPr>
              <a:defRPr/>
            </a:pPr>
            <a:endParaRPr lang="en-US"/>
          </a:p>
        </p:txBody>
      </p:sp>
      <p:sp>
        <p:nvSpPr>
          <p:cNvPr id="14340" name="Rectangle 4">
            <a:extLst>
              <a:ext uri="{FF2B5EF4-FFF2-40B4-BE49-F238E27FC236}">
                <a16:creationId xmlns:a16="http://schemas.microsoft.com/office/drawing/2014/main" id="{A6B14B1F-7508-4B46-9C69-E21C3C1F1CD3}"/>
              </a:ext>
            </a:extLst>
          </p:cNvPr>
          <p:cNvSpPr>
            <a:spLocks noGrp="1" noRot="1" noChangeAspect="1" noChangeArrowheads="1" noTextEdit="1"/>
          </p:cNvSpPr>
          <p:nvPr>
            <p:ph type="sldImg" idx="2"/>
          </p:nvPr>
        </p:nvSpPr>
        <p:spPr bwMode="auto">
          <a:xfrm>
            <a:off x="1157288" y="681038"/>
            <a:ext cx="4543425" cy="34067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7195D444-458F-0441-95FA-F1AAB1E903DB}"/>
              </a:ext>
            </a:extLst>
          </p:cNvPr>
          <p:cNvSpPr>
            <a:spLocks noGrp="1" noChangeArrowheads="1"/>
          </p:cNvSpPr>
          <p:nvPr>
            <p:ph type="body" sz="quarter" idx="3"/>
          </p:nvPr>
        </p:nvSpPr>
        <p:spPr bwMode="auto">
          <a:xfrm>
            <a:off x="914400" y="4314825"/>
            <a:ext cx="5029200" cy="4087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a:extLst>
              <a:ext uri="{FF2B5EF4-FFF2-40B4-BE49-F238E27FC236}">
                <a16:creationId xmlns:a16="http://schemas.microsoft.com/office/drawing/2014/main" id="{D2E7AE66-4F92-1144-83F9-1A382FB867DB}"/>
              </a:ext>
            </a:extLst>
          </p:cNvPr>
          <p:cNvSpPr>
            <a:spLocks noGrp="1" noChangeArrowheads="1"/>
          </p:cNvSpPr>
          <p:nvPr>
            <p:ph type="ftr" sz="quarter" idx="4"/>
          </p:nvPr>
        </p:nvSpPr>
        <p:spPr bwMode="auto">
          <a:xfrm>
            <a:off x="0" y="8629650"/>
            <a:ext cx="2971800" cy="454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cs typeface="+mn-cs"/>
              </a:defRPr>
            </a:lvl1pPr>
          </a:lstStyle>
          <a:p>
            <a:pPr>
              <a:defRPr/>
            </a:pPr>
            <a:endParaRPr lang="en-US"/>
          </a:p>
        </p:txBody>
      </p:sp>
      <p:sp>
        <p:nvSpPr>
          <p:cNvPr id="106503" name="Rectangle 7">
            <a:extLst>
              <a:ext uri="{FF2B5EF4-FFF2-40B4-BE49-F238E27FC236}">
                <a16:creationId xmlns:a16="http://schemas.microsoft.com/office/drawing/2014/main" id="{23A42FB4-6EC7-8146-9A06-ADA0B1A6F1D3}"/>
              </a:ext>
            </a:extLst>
          </p:cNvPr>
          <p:cNvSpPr>
            <a:spLocks noGrp="1" noChangeArrowheads="1"/>
          </p:cNvSpPr>
          <p:nvPr>
            <p:ph type="sldNum" sz="quarter" idx="5"/>
          </p:nvPr>
        </p:nvSpPr>
        <p:spPr bwMode="auto">
          <a:xfrm>
            <a:off x="3886200" y="8629650"/>
            <a:ext cx="2971800" cy="454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CC6FE176-76C7-447F-8831-848C38B52207}"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508C9EDD-FE73-41FA-BFE1-F397838FC171}"/>
              </a:ext>
            </a:extLst>
          </p:cNvPr>
          <p:cNvSpPr>
            <a:spLocks noGrp="1" noRot="1" noChangeAspect="1" noChangeArrowheads="1" noTextEdit="1"/>
          </p:cNvSpPr>
          <p:nvPr>
            <p:ph type="sldImg"/>
          </p:nvPr>
        </p:nvSpPr>
        <p:spPr>
          <a:ln/>
        </p:spPr>
      </p:sp>
      <p:sp>
        <p:nvSpPr>
          <p:cNvPr id="41987" name="Notes Placeholder 2">
            <a:extLst>
              <a:ext uri="{FF2B5EF4-FFF2-40B4-BE49-F238E27FC236}">
                <a16:creationId xmlns:a16="http://schemas.microsoft.com/office/drawing/2014/main" id="{B04E49DB-A42C-7448-B432-5061FBF47B56}"/>
              </a:ext>
            </a:extLst>
          </p:cNvPr>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dirty="0"/>
              <a:t>As stated in database basics, databases arise from three sources: </a:t>
            </a:r>
          </a:p>
          <a:p>
            <a:pPr>
              <a:defRPr/>
            </a:pPr>
            <a:endParaRPr lang="en-US" altLang="en-US" dirty="0"/>
          </a:p>
          <a:p>
            <a:pPr marL="228600" indent="-228600">
              <a:buFontTx/>
              <a:buAutoNum type="arabicPeriod"/>
              <a:defRPr/>
            </a:pPr>
            <a:r>
              <a:rPr lang="en-US" altLang="en-US" dirty="0"/>
              <a:t>From existing data</a:t>
            </a:r>
          </a:p>
          <a:p>
            <a:pPr marL="228600" indent="-228600">
              <a:buFontTx/>
              <a:buAutoNum type="arabicPeriod"/>
              <a:defRPr/>
            </a:pPr>
            <a:r>
              <a:rPr lang="en-US" altLang="en-US" dirty="0"/>
              <a:t>From the development of new information systems</a:t>
            </a:r>
          </a:p>
          <a:p>
            <a:pPr marL="228600" indent="-228600">
              <a:buFontTx/>
              <a:buAutoNum type="arabicPeriod"/>
              <a:defRPr/>
            </a:pPr>
            <a:r>
              <a:rPr lang="en-US" altLang="en-US" dirty="0"/>
              <a:t>From re-design of existing databases</a:t>
            </a:r>
          </a:p>
          <a:p>
            <a:pPr>
              <a:defRPr/>
            </a:pPr>
            <a:endParaRPr lang="en-US" altLang="en-US" dirty="0"/>
          </a:p>
          <a:p>
            <a:pPr>
              <a:defRPr/>
            </a:pPr>
            <a:r>
              <a:rPr lang="en-US" altLang="en-US" dirty="0"/>
              <a:t>In this topic, we will consider the design of databases from existing data such as spreadsheets or extracts of existing databases </a:t>
            </a:r>
          </a:p>
        </p:txBody>
      </p:sp>
      <p:sp>
        <p:nvSpPr>
          <p:cNvPr id="17411" name="Slide Number Placeholder 3">
            <a:extLst>
              <a:ext uri="{FF2B5EF4-FFF2-40B4-BE49-F238E27FC236}">
                <a16:creationId xmlns:a16="http://schemas.microsoft.com/office/drawing/2014/main" id="{6000A592-CA92-4343-995E-59166990D33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473C1133-94FE-42BC-ADEC-3F746F4A8C7B}" type="slidenum">
              <a:rPr kumimoji="0" lang="en-US" altLang="en-US"/>
              <a:pPr>
                <a:spcBef>
                  <a:spcPct val="0"/>
                </a:spcBef>
              </a:pPr>
              <a:t>1</a:t>
            </a:fld>
            <a:endParaRPr kumimoji="0"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0E162183-FCE4-46EB-80C2-91BC543D5BF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DDC90DB-43AF-4BDA-8941-A51BD365759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To find functional dependencies in a table, we must ask, does any column determine the value of another column? </a:t>
            </a:r>
          </a:p>
          <a:p>
            <a:endParaRPr lang="en-US" altLang="en-US" dirty="0">
              <a:latin typeface="Arial" panose="020B0604020202020204" pitchFamily="34" charset="0"/>
            </a:endParaRPr>
          </a:p>
          <a:p>
            <a:r>
              <a:rPr lang="en-US" altLang="en-US" dirty="0">
                <a:latin typeface="Arial" panose="020B0604020202020204" pitchFamily="34" charset="0"/>
                <a:sym typeface="Wingdings" panose="05000000000000000000" pitchFamily="2" charset="2"/>
              </a:rPr>
              <a:t>Or</a:t>
            </a:r>
          </a:p>
          <a:p>
            <a:endParaRPr lang="en-US" altLang="en-US" dirty="0">
              <a:latin typeface="Arial" panose="020B0604020202020204" pitchFamily="34" charset="0"/>
              <a:sym typeface="Wingdings" panose="05000000000000000000" pitchFamily="2" charset="2"/>
            </a:endParaRPr>
          </a:p>
          <a:p>
            <a:r>
              <a:rPr lang="en-US" altLang="en-US" dirty="0">
                <a:latin typeface="Arial" panose="020B0604020202020204" pitchFamily="34" charset="0"/>
                <a:sym typeface="Wingdings" panose="05000000000000000000" pitchFamily="2" charset="2"/>
              </a:rPr>
              <a:t>Every time,  a value appears in column A does it match with the same value in column B? If yes, column A determines column B. </a:t>
            </a:r>
          </a:p>
          <a:p>
            <a:r>
              <a:rPr lang="en-US" altLang="en-US" dirty="0">
                <a:latin typeface="Arial" panose="020B0604020202020204" pitchFamily="34" charset="0"/>
              </a:rPr>
              <a:t> </a:t>
            </a:r>
          </a:p>
        </p:txBody>
      </p:sp>
      <p:sp>
        <p:nvSpPr>
          <p:cNvPr id="35843" name="Slide Number Placeholder 3">
            <a:extLst>
              <a:ext uri="{FF2B5EF4-FFF2-40B4-BE49-F238E27FC236}">
                <a16:creationId xmlns:a16="http://schemas.microsoft.com/office/drawing/2014/main" id="{D6AEDB8A-AB37-40BA-A092-73D85C02E90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A711CD2B-0258-49D2-A54A-3FC57F2F452D}" type="slidenum">
              <a:rPr kumimoji="0" lang="en-US" altLang="en-US"/>
              <a:pPr>
                <a:spcBef>
                  <a:spcPct val="0"/>
                </a:spcBef>
              </a:pPr>
              <a:t>10</a:t>
            </a:fld>
            <a:endParaRPr kumimoji="0"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19DE12AE-1A09-4F27-855C-7BCCE7F578DB}"/>
              </a:ext>
            </a:extLst>
          </p:cNvPr>
          <p:cNvSpPr>
            <a:spLocks noGrp="1" noRot="1" noChangeAspect="1" noChangeArrowheads="1" noTextEdit="1"/>
          </p:cNvSpPr>
          <p:nvPr>
            <p:ph type="sldImg"/>
          </p:nvPr>
        </p:nvSpPr>
        <p:spPr>
          <a:ln/>
        </p:spPr>
      </p:sp>
      <p:sp>
        <p:nvSpPr>
          <p:cNvPr id="37890" name="Notes Placeholder 2">
            <a:extLst>
              <a:ext uri="{FF2B5EF4-FFF2-40B4-BE49-F238E27FC236}">
                <a16:creationId xmlns:a16="http://schemas.microsoft.com/office/drawing/2014/main" id="{5865EAAF-1224-44F6-9C7A-39EC6859C69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sym typeface="Wingdings" panose="05000000000000000000" pitchFamily="2" charset="2"/>
            </a:endParaRPr>
          </a:p>
          <a:p>
            <a:r>
              <a:rPr lang="en-US" altLang="en-US">
                <a:latin typeface="Arial" panose="020B0604020202020204" pitchFamily="34" charset="0"/>
              </a:rPr>
              <a:t>  </a:t>
            </a:r>
          </a:p>
        </p:txBody>
      </p:sp>
      <p:sp>
        <p:nvSpPr>
          <p:cNvPr id="37891" name="Slide Number Placeholder 3">
            <a:extLst>
              <a:ext uri="{FF2B5EF4-FFF2-40B4-BE49-F238E27FC236}">
                <a16:creationId xmlns:a16="http://schemas.microsoft.com/office/drawing/2014/main" id="{4093D4FF-3AF6-49FE-84D3-B1116518051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E3A875C2-519F-4900-934D-452741FFE584}" type="slidenum">
              <a:rPr kumimoji="0" lang="en-US" altLang="en-US"/>
              <a:pPr>
                <a:spcBef>
                  <a:spcPct val="0"/>
                </a:spcBef>
              </a:pPr>
              <a:t>12</a:t>
            </a:fld>
            <a:endParaRPr kumimoji="0"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89A75762-DE54-48F3-BCFE-6761AD2DD709}"/>
              </a:ext>
            </a:extLst>
          </p:cNvPr>
          <p:cNvSpPr>
            <a:spLocks noGrp="1" noRot="1" noChangeAspect="1" noChangeArrowheads="1" noTextEdit="1"/>
          </p:cNvSpPr>
          <p:nvPr>
            <p:ph type="sldImg"/>
          </p:nvPr>
        </p:nvSpPr>
        <p:spPr>
          <a:ln/>
        </p:spPr>
      </p:sp>
      <p:sp>
        <p:nvSpPr>
          <p:cNvPr id="39938" name="Notes Placeholder 2">
            <a:extLst>
              <a:ext uri="{FF2B5EF4-FFF2-40B4-BE49-F238E27FC236}">
                <a16:creationId xmlns:a16="http://schemas.microsoft.com/office/drawing/2014/main" id="{0A209691-31C3-491F-B8A4-FF95342F71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Candidate keys identify unique rows in a relation. </a:t>
            </a:r>
          </a:p>
          <a:p>
            <a:endParaRPr lang="en-US" altLang="en-US" dirty="0">
              <a:latin typeface="Arial" panose="020B0604020202020204" pitchFamily="34" charset="0"/>
            </a:endParaRPr>
          </a:p>
          <a:p>
            <a:r>
              <a:rPr lang="en-US" altLang="en-US" dirty="0">
                <a:latin typeface="Arial" panose="020B0604020202020204" pitchFamily="34" charset="0"/>
              </a:rPr>
              <a:t>The table on slide 10 has 2 candidate keys:</a:t>
            </a:r>
          </a:p>
          <a:p>
            <a:endParaRPr lang="en-US" altLang="en-US" dirty="0">
              <a:latin typeface="Arial" panose="020B0604020202020204" pitchFamily="34" charset="0"/>
            </a:endParaRPr>
          </a:p>
          <a:p>
            <a:endParaRPr lang="en-US" altLang="en-US" dirty="0">
              <a:latin typeface="Arial" panose="020B0604020202020204" pitchFamily="34" charset="0"/>
              <a:sym typeface="Wingdings" panose="05000000000000000000" pitchFamily="2" charset="2"/>
            </a:endParaRPr>
          </a:p>
          <a:p>
            <a:endParaRPr lang="en-US" altLang="en-US" dirty="0">
              <a:latin typeface="Arial" panose="020B0604020202020204" pitchFamily="34" charset="0"/>
              <a:sym typeface="Wingdings" panose="05000000000000000000" pitchFamily="2" charset="2"/>
            </a:endParaRPr>
          </a:p>
          <a:p>
            <a:r>
              <a:rPr lang="en-US" altLang="en-US" dirty="0">
                <a:latin typeface="Arial" panose="020B0604020202020204" pitchFamily="34" charset="0"/>
                <a:sym typeface="Wingdings" panose="05000000000000000000" pitchFamily="2" charset="2"/>
              </a:rPr>
              <a:t> </a:t>
            </a:r>
          </a:p>
          <a:p>
            <a:endParaRPr lang="en-US" altLang="en-US" dirty="0">
              <a:latin typeface="Arial" panose="020B0604020202020204" pitchFamily="34" charset="0"/>
              <a:sym typeface="Wingdings" panose="05000000000000000000" pitchFamily="2" charset="2"/>
            </a:endParaRPr>
          </a:p>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9939" name="Slide Number Placeholder 3">
            <a:extLst>
              <a:ext uri="{FF2B5EF4-FFF2-40B4-BE49-F238E27FC236}">
                <a16:creationId xmlns:a16="http://schemas.microsoft.com/office/drawing/2014/main" id="{A17DFD06-CA44-402D-8930-0C92CD13F3A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33182EEA-CE59-4C89-992A-15F6A893988B}" type="slidenum">
              <a:rPr kumimoji="0" lang="en-US" altLang="en-US"/>
              <a:pPr>
                <a:spcBef>
                  <a:spcPct val="0"/>
                </a:spcBef>
              </a:pPr>
              <a:t>13</a:t>
            </a:fld>
            <a:endParaRPr kumimoji="0"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a:extLst>
              <a:ext uri="{FF2B5EF4-FFF2-40B4-BE49-F238E27FC236}">
                <a16:creationId xmlns:a16="http://schemas.microsoft.com/office/drawing/2014/main" id="{2CB75F95-1FC6-42BA-B6F6-B374040E2362}"/>
              </a:ext>
            </a:extLst>
          </p:cNvPr>
          <p:cNvSpPr>
            <a:spLocks noGrp="1" noRot="1" noChangeAspect="1" noChangeArrowheads="1" noTextEdit="1"/>
          </p:cNvSpPr>
          <p:nvPr>
            <p:ph type="sldImg"/>
          </p:nvPr>
        </p:nvSpPr>
        <p:spPr>
          <a:ln/>
        </p:spPr>
      </p:sp>
      <p:sp>
        <p:nvSpPr>
          <p:cNvPr id="43010" name="Notes Placeholder 2">
            <a:extLst>
              <a:ext uri="{FF2B5EF4-FFF2-40B4-BE49-F238E27FC236}">
                <a16:creationId xmlns:a16="http://schemas.microsoft.com/office/drawing/2014/main" id="{F0B9B9FF-1B8A-402D-B9CF-1762F4B9DBB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When developing a data model, we can represent tables and the associated primary keys in this manner. We underline the relevant column(s) that comprise the primary key.  </a:t>
            </a:r>
          </a:p>
        </p:txBody>
      </p:sp>
      <p:sp>
        <p:nvSpPr>
          <p:cNvPr id="43011" name="Slide Number Placeholder 3">
            <a:extLst>
              <a:ext uri="{FF2B5EF4-FFF2-40B4-BE49-F238E27FC236}">
                <a16:creationId xmlns:a16="http://schemas.microsoft.com/office/drawing/2014/main" id="{EEFB2D99-45D9-4A05-9E07-F071C9BE669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E99ED4DC-E2F4-420D-BBB2-582E60FB001D}" type="slidenum">
              <a:rPr kumimoji="0" lang="en-US" altLang="en-US"/>
              <a:pPr>
                <a:spcBef>
                  <a:spcPct val="0"/>
                </a:spcBef>
              </a:pPr>
              <a:t>15</a:t>
            </a:fld>
            <a:endParaRPr kumimoji="0"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8CFA6D49-5672-4288-AD19-A31B64B0CAE3}"/>
              </a:ext>
            </a:extLst>
          </p:cNvPr>
          <p:cNvSpPr>
            <a:spLocks noGrp="1" noRot="1" noChangeAspect="1" noChangeArrowheads="1" noTextEdit="1"/>
          </p:cNvSpPr>
          <p:nvPr>
            <p:ph type="sldImg"/>
          </p:nvPr>
        </p:nvSpPr>
        <p:spPr>
          <a:ln/>
        </p:spPr>
      </p:sp>
      <p:sp>
        <p:nvSpPr>
          <p:cNvPr id="45058" name="Notes Placeholder 2">
            <a:extLst>
              <a:ext uri="{FF2B5EF4-FFF2-40B4-BE49-F238E27FC236}">
                <a16:creationId xmlns:a16="http://schemas.microsoft.com/office/drawing/2014/main" id="{CD74FD49-D8C4-47BA-B129-933779D2794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45059" name="Slide Number Placeholder 3">
            <a:extLst>
              <a:ext uri="{FF2B5EF4-FFF2-40B4-BE49-F238E27FC236}">
                <a16:creationId xmlns:a16="http://schemas.microsoft.com/office/drawing/2014/main" id="{DAB2C70E-12A1-455C-B072-446ED0AF12C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0305B011-8533-4603-A5D3-E780E0A398D6}" type="slidenum">
              <a:rPr kumimoji="0" lang="en-US" altLang="en-US"/>
              <a:pPr>
                <a:spcBef>
                  <a:spcPct val="0"/>
                </a:spcBef>
              </a:pPr>
              <a:t>16</a:t>
            </a:fld>
            <a:endParaRPr kumimoji="0"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69462D43-C440-43FE-A413-BB061A8BD3E1}"/>
              </a:ext>
            </a:extLst>
          </p:cNvPr>
          <p:cNvSpPr>
            <a:spLocks noGrp="1" noRot="1" noChangeAspect="1" noChangeArrowheads="1" noTextEdit="1"/>
          </p:cNvSpPr>
          <p:nvPr>
            <p:ph type="sldImg"/>
          </p:nvPr>
        </p:nvSpPr>
        <p:spPr>
          <a:ln/>
        </p:spPr>
      </p:sp>
      <p:sp>
        <p:nvSpPr>
          <p:cNvPr id="47106" name="Notes Placeholder 2">
            <a:extLst>
              <a:ext uri="{FF2B5EF4-FFF2-40B4-BE49-F238E27FC236}">
                <a16:creationId xmlns:a16="http://schemas.microsoft.com/office/drawing/2014/main" id="{E1417087-9A8B-4A31-9E38-CC324B8AB83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sym typeface="Wingdings" panose="05000000000000000000" pitchFamily="2" charset="2"/>
              </a:rPr>
              <a:t>We use foreign keys to link one table to another table. A foreign key in a table serves as primary key in another table.</a:t>
            </a:r>
          </a:p>
          <a:p>
            <a:endParaRPr lang="en-US" altLang="en-US">
              <a:latin typeface="Arial" panose="020B0604020202020204" pitchFamily="34" charset="0"/>
            </a:endParaRPr>
          </a:p>
          <a:p>
            <a:r>
              <a:rPr lang="en-US" altLang="en-US">
                <a:latin typeface="Arial" panose="020B0604020202020204" pitchFamily="34" charset="0"/>
              </a:rPr>
              <a:t>In these table examples, DepartmentName is the primary key of the Department Table and it is the foreign key in the Employee table. In a data model, we typically show foreign keys in italics. </a:t>
            </a:r>
          </a:p>
          <a:p>
            <a:endParaRPr lang="en-US" altLang="en-US">
              <a:latin typeface="Arial" panose="020B0604020202020204" pitchFamily="34" charset="0"/>
            </a:endParaRPr>
          </a:p>
          <a:p>
            <a:r>
              <a:rPr lang="en-US" altLang="en-US">
                <a:latin typeface="Arial" panose="020B0604020202020204" pitchFamily="34" charset="0"/>
              </a:rPr>
              <a:t>Foreign keys express relationships between rows of tables. In this example, the foregin key department name in the employee table stores the relationship between an employee and his or her department.  </a:t>
            </a:r>
          </a:p>
        </p:txBody>
      </p:sp>
      <p:sp>
        <p:nvSpPr>
          <p:cNvPr id="47107" name="Slide Number Placeholder 3">
            <a:extLst>
              <a:ext uri="{FF2B5EF4-FFF2-40B4-BE49-F238E27FC236}">
                <a16:creationId xmlns:a16="http://schemas.microsoft.com/office/drawing/2014/main" id="{2D66C462-8464-433C-9346-9B7EBD23BD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B9030392-E3F9-4425-A178-DD3ABA849635}" type="slidenum">
              <a:rPr kumimoji="0" lang="en-US" altLang="en-US"/>
              <a:pPr>
                <a:spcBef>
                  <a:spcPct val="0"/>
                </a:spcBef>
              </a:pPr>
              <a:t>17</a:t>
            </a:fld>
            <a:endParaRPr kumimoji="0"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a:extLst>
              <a:ext uri="{FF2B5EF4-FFF2-40B4-BE49-F238E27FC236}">
                <a16:creationId xmlns:a16="http://schemas.microsoft.com/office/drawing/2014/main" id="{DA9879E4-B294-481B-9C9A-73661A0BF361}"/>
              </a:ext>
            </a:extLst>
          </p:cNvPr>
          <p:cNvSpPr>
            <a:spLocks noGrp="1" noRot="1" noChangeAspect="1" noChangeArrowheads="1" noTextEdit="1"/>
          </p:cNvSpPr>
          <p:nvPr>
            <p:ph type="sldImg"/>
          </p:nvPr>
        </p:nvSpPr>
        <p:spPr>
          <a:ln/>
        </p:spPr>
      </p:sp>
      <p:sp>
        <p:nvSpPr>
          <p:cNvPr id="49154" name="Notes Placeholder 2">
            <a:extLst>
              <a:ext uri="{FF2B5EF4-FFF2-40B4-BE49-F238E27FC236}">
                <a16:creationId xmlns:a16="http://schemas.microsoft.com/office/drawing/2014/main" id="{79FF4AE1-103F-4332-B276-5A76483FD7F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Consider the following two tables. SKU is the primary key of the SKU_DATA table. SKU is also the part of the primary key in the ORDER_ITEM table. However, unlike the previous example, SKU also serves as the foreign key in the order item table in order to connect SKU_DATA and ORDER_ITEM tables. In most cases, we need to ensure that the values of a foreign key match a valid value of a primary key. To accomplish this, we create referential integrity constraints. </a:t>
            </a:r>
          </a:p>
        </p:txBody>
      </p:sp>
      <p:sp>
        <p:nvSpPr>
          <p:cNvPr id="49155" name="Slide Number Placeholder 3">
            <a:extLst>
              <a:ext uri="{FF2B5EF4-FFF2-40B4-BE49-F238E27FC236}">
                <a16:creationId xmlns:a16="http://schemas.microsoft.com/office/drawing/2014/main" id="{941B8CA1-6B38-404B-8C38-1C5DCA218CC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21C82F30-CBF1-413D-A751-35BCFE57DDE0}" type="slidenum">
              <a:rPr kumimoji="0" lang="en-US" altLang="en-US"/>
              <a:pPr>
                <a:spcBef>
                  <a:spcPct val="0"/>
                </a:spcBef>
              </a:pPr>
              <a:t>18</a:t>
            </a:fld>
            <a:endParaRPr kumimoji="0"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00093559-0E8F-494D-89C8-5BF9A21E0FCB}"/>
              </a:ext>
            </a:extLst>
          </p:cNvPr>
          <p:cNvSpPr>
            <a:spLocks noGrp="1" noRot="1" noChangeAspect="1" noChangeArrowheads="1" noTextEdit="1"/>
          </p:cNvSpPr>
          <p:nvPr>
            <p:ph type="sldImg"/>
          </p:nvPr>
        </p:nvSpPr>
        <p:spPr>
          <a:ln/>
        </p:spPr>
      </p:sp>
      <p:sp>
        <p:nvSpPr>
          <p:cNvPr id="51202" name="Notes Placeholder 2">
            <a:extLst>
              <a:ext uri="{FF2B5EF4-FFF2-40B4-BE49-F238E27FC236}">
                <a16:creationId xmlns:a16="http://schemas.microsoft.com/office/drawing/2014/main" id="{D3D39B69-5530-465F-B69C-D81B66EFFBB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  </a:t>
            </a:r>
          </a:p>
          <a:p>
            <a:r>
              <a:rPr lang="en-US" altLang="en-US" dirty="0">
                <a:latin typeface="Arial" panose="020B0604020202020204" pitchFamily="34" charset="0"/>
              </a:rPr>
              <a:t> </a:t>
            </a:r>
          </a:p>
          <a:p>
            <a:endParaRPr lang="en-US" altLang="en-US" dirty="0">
              <a:latin typeface="Arial" panose="020B0604020202020204" pitchFamily="34" charset="0"/>
            </a:endParaRPr>
          </a:p>
        </p:txBody>
      </p:sp>
      <p:sp>
        <p:nvSpPr>
          <p:cNvPr id="51203" name="Slide Number Placeholder 3">
            <a:extLst>
              <a:ext uri="{FF2B5EF4-FFF2-40B4-BE49-F238E27FC236}">
                <a16:creationId xmlns:a16="http://schemas.microsoft.com/office/drawing/2014/main" id="{7BB851B8-72D1-4316-ADB0-3109895E51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3135B4C4-7A02-44A8-8DFF-93764A4F81C2}" type="slidenum">
              <a:rPr kumimoji="0" lang="en-US" altLang="en-US"/>
              <a:pPr>
                <a:spcBef>
                  <a:spcPct val="0"/>
                </a:spcBef>
              </a:pPr>
              <a:t>19</a:t>
            </a:fld>
            <a:endParaRPr kumimoji="0"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a:extLst>
              <a:ext uri="{FF2B5EF4-FFF2-40B4-BE49-F238E27FC236}">
                <a16:creationId xmlns:a16="http://schemas.microsoft.com/office/drawing/2014/main" id="{D7F129AB-7A1D-4C01-A1A7-40D73BCB8FD5}"/>
              </a:ext>
            </a:extLst>
          </p:cNvPr>
          <p:cNvSpPr>
            <a:spLocks noGrp="1" noRot="1" noChangeAspect="1" noChangeArrowheads="1" noTextEdit="1"/>
          </p:cNvSpPr>
          <p:nvPr>
            <p:ph type="sldImg"/>
          </p:nvPr>
        </p:nvSpPr>
        <p:spPr>
          <a:ln/>
        </p:spPr>
      </p:sp>
      <p:sp>
        <p:nvSpPr>
          <p:cNvPr id="53250" name="Notes Placeholder 2">
            <a:extLst>
              <a:ext uri="{FF2B5EF4-FFF2-40B4-BE49-F238E27FC236}">
                <a16:creationId xmlns:a16="http://schemas.microsoft.com/office/drawing/2014/main" id="{5841100B-967D-417C-8BAC-2BC49FCF52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53251" name="Slide Number Placeholder 3">
            <a:extLst>
              <a:ext uri="{FF2B5EF4-FFF2-40B4-BE49-F238E27FC236}">
                <a16:creationId xmlns:a16="http://schemas.microsoft.com/office/drawing/2014/main" id="{6E40C216-AAA8-49B6-A028-4167718413A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D758EA06-85F4-4F8B-B686-57B9A05095C5}" type="slidenum">
              <a:rPr kumimoji="0" lang="en-US" altLang="en-US"/>
              <a:pPr>
                <a:spcBef>
                  <a:spcPct val="0"/>
                </a:spcBef>
              </a:pPr>
              <a:t>20</a:t>
            </a:fld>
            <a:endParaRPr kumimoji="0"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a:extLst>
              <a:ext uri="{FF2B5EF4-FFF2-40B4-BE49-F238E27FC236}">
                <a16:creationId xmlns:a16="http://schemas.microsoft.com/office/drawing/2014/main" id="{DFC246E9-968B-4B17-A391-D3F86D77D249}"/>
              </a:ext>
            </a:extLst>
          </p:cNvPr>
          <p:cNvSpPr>
            <a:spLocks noGrp="1" noRot="1" noChangeAspect="1" noChangeArrowheads="1" noTextEdit="1"/>
          </p:cNvSpPr>
          <p:nvPr>
            <p:ph type="sldImg"/>
          </p:nvPr>
        </p:nvSpPr>
        <p:spPr>
          <a:ln/>
        </p:spPr>
      </p:sp>
      <p:sp>
        <p:nvSpPr>
          <p:cNvPr id="55298" name="Notes Placeholder 2">
            <a:extLst>
              <a:ext uri="{FF2B5EF4-FFF2-40B4-BE49-F238E27FC236}">
                <a16:creationId xmlns:a16="http://schemas.microsoft.com/office/drawing/2014/main" id="{911AB427-1607-4FC2-9C1D-2863A22FD14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55299" name="Slide Number Placeholder 3">
            <a:extLst>
              <a:ext uri="{FF2B5EF4-FFF2-40B4-BE49-F238E27FC236}">
                <a16:creationId xmlns:a16="http://schemas.microsoft.com/office/drawing/2014/main" id="{A3205F5B-BAF4-4DC8-8571-27D4063E43A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F4C6C1B1-9D76-4DF7-90B7-080E5B5A32A6}" type="slidenum">
              <a:rPr kumimoji="0" lang="en-US" altLang="en-US"/>
              <a:pPr>
                <a:spcBef>
                  <a:spcPct val="0"/>
                </a:spcBef>
              </a:pPr>
              <a:t>21</a:t>
            </a:fld>
            <a:endParaRPr kumimoji="0"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E43CE45D-4660-4489-AD47-F472FDAFF5D2}"/>
              </a:ext>
            </a:extLst>
          </p:cNvPr>
          <p:cNvSpPr>
            <a:spLocks noGrp="1" noRot="1" noChangeAspect="1" noChangeArrowheads="1" noTextEdit="1"/>
          </p:cNvSpPr>
          <p:nvPr>
            <p:ph type="sldImg"/>
          </p:nvPr>
        </p:nvSpPr>
        <p:spPr>
          <a:ln/>
        </p:spPr>
      </p:sp>
      <p:sp>
        <p:nvSpPr>
          <p:cNvPr id="19458" name="Notes Placeholder 2">
            <a:extLst>
              <a:ext uri="{FF2B5EF4-FFF2-40B4-BE49-F238E27FC236}">
                <a16:creationId xmlns:a16="http://schemas.microsoft.com/office/drawing/2014/main" id="{F382BD4F-39AE-463D-8528-818B6BFBC5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59" name="Slide Number Placeholder 3">
            <a:extLst>
              <a:ext uri="{FF2B5EF4-FFF2-40B4-BE49-F238E27FC236}">
                <a16:creationId xmlns:a16="http://schemas.microsoft.com/office/drawing/2014/main" id="{F395514D-DDAF-404C-8E21-B8C5959674A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A3F49F91-8475-4958-B1F7-6FF5B4668A97}" type="slidenum">
              <a:rPr kumimoji="0" lang="en-US" altLang="en-US"/>
              <a:pPr>
                <a:spcBef>
                  <a:spcPct val="0"/>
                </a:spcBef>
              </a:pPr>
              <a:t>2</a:t>
            </a:fld>
            <a:endParaRPr kumimoji="0"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a:extLst>
              <a:ext uri="{FF2B5EF4-FFF2-40B4-BE49-F238E27FC236}">
                <a16:creationId xmlns:a16="http://schemas.microsoft.com/office/drawing/2014/main" id="{EE072A28-25B5-4126-A872-8FF25025A5DD}"/>
              </a:ext>
            </a:extLst>
          </p:cNvPr>
          <p:cNvSpPr>
            <a:spLocks noGrp="1" noRot="1" noChangeAspect="1" noChangeArrowheads="1" noTextEdit="1"/>
          </p:cNvSpPr>
          <p:nvPr>
            <p:ph type="sldImg"/>
          </p:nvPr>
        </p:nvSpPr>
        <p:spPr>
          <a:ln/>
        </p:spPr>
      </p:sp>
      <p:sp>
        <p:nvSpPr>
          <p:cNvPr id="57346" name="Notes Placeholder 2">
            <a:extLst>
              <a:ext uri="{FF2B5EF4-FFF2-40B4-BE49-F238E27FC236}">
                <a16:creationId xmlns:a16="http://schemas.microsoft.com/office/drawing/2014/main" id="{70287F39-F570-4F78-89D6-FC569AA881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57347" name="Slide Number Placeholder 3">
            <a:extLst>
              <a:ext uri="{FF2B5EF4-FFF2-40B4-BE49-F238E27FC236}">
                <a16:creationId xmlns:a16="http://schemas.microsoft.com/office/drawing/2014/main" id="{21D6C5A6-8063-4CC8-B35F-8927086D95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9881E49E-A2DF-4976-8719-F14EE4A8855A}" type="slidenum">
              <a:rPr kumimoji="0" lang="en-US" altLang="en-US"/>
              <a:pPr>
                <a:spcBef>
                  <a:spcPct val="0"/>
                </a:spcBef>
              </a:pPr>
              <a:t>22</a:t>
            </a:fld>
            <a:endParaRPr kumimoji="0"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a:extLst>
              <a:ext uri="{FF2B5EF4-FFF2-40B4-BE49-F238E27FC236}">
                <a16:creationId xmlns:a16="http://schemas.microsoft.com/office/drawing/2014/main" id="{4BDE211C-4430-40C1-9230-07E3869A9456}"/>
              </a:ext>
            </a:extLst>
          </p:cNvPr>
          <p:cNvSpPr>
            <a:spLocks noGrp="1" noRot="1" noChangeAspect="1" noChangeArrowheads="1" noTextEdit="1"/>
          </p:cNvSpPr>
          <p:nvPr>
            <p:ph type="sldImg"/>
          </p:nvPr>
        </p:nvSpPr>
        <p:spPr>
          <a:ln/>
        </p:spPr>
      </p:sp>
      <p:sp>
        <p:nvSpPr>
          <p:cNvPr id="59394" name="Notes Placeholder 2">
            <a:extLst>
              <a:ext uri="{FF2B5EF4-FFF2-40B4-BE49-F238E27FC236}">
                <a16:creationId xmlns:a16="http://schemas.microsoft.com/office/drawing/2014/main" id="{C0640454-473E-440E-B3F7-4E37CE640D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59395" name="Slide Number Placeholder 3">
            <a:extLst>
              <a:ext uri="{FF2B5EF4-FFF2-40B4-BE49-F238E27FC236}">
                <a16:creationId xmlns:a16="http://schemas.microsoft.com/office/drawing/2014/main" id="{502598A9-D53D-4DF0-BCE4-03EB863BF16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D6CB72B6-D30D-4A0E-BBCE-9EE0BB21A258}" type="slidenum">
              <a:rPr kumimoji="0" lang="en-US" altLang="en-US"/>
              <a:pPr>
                <a:spcBef>
                  <a:spcPct val="0"/>
                </a:spcBef>
              </a:pPr>
              <a:t>23</a:t>
            </a:fld>
            <a:endParaRPr kumimoji="0"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a:extLst>
              <a:ext uri="{FF2B5EF4-FFF2-40B4-BE49-F238E27FC236}">
                <a16:creationId xmlns:a16="http://schemas.microsoft.com/office/drawing/2014/main" id="{C2CFBED4-471D-4CA1-BACB-76C96A383C84}"/>
              </a:ext>
            </a:extLst>
          </p:cNvPr>
          <p:cNvSpPr>
            <a:spLocks noGrp="1" noRot="1" noChangeAspect="1" noChangeArrowheads="1" noTextEdit="1"/>
          </p:cNvSpPr>
          <p:nvPr>
            <p:ph type="sldImg"/>
          </p:nvPr>
        </p:nvSpPr>
        <p:spPr>
          <a:ln/>
        </p:spPr>
      </p:sp>
      <p:sp>
        <p:nvSpPr>
          <p:cNvPr id="61442" name="Notes Placeholder 2">
            <a:extLst>
              <a:ext uri="{FF2B5EF4-FFF2-40B4-BE49-F238E27FC236}">
                <a16:creationId xmlns:a16="http://schemas.microsoft.com/office/drawing/2014/main" id="{0F9D5F92-EAC4-4211-9FB7-C77D15809C1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61443" name="Slide Number Placeholder 3">
            <a:extLst>
              <a:ext uri="{FF2B5EF4-FFF2-40B4-BE49-F238E27FC236}">
                <a16:creationId xmlns:a16="http://schemas.microsoft.com/office/drawing/2014/main" id="{54267E77-23D0-4A36-8DDA-2420EAB5A9F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97571F5B-5386-42A3-8F22-597DABB69E12}" type="slidenum">
              <a:rPr kumimoji="0" lang="en-US" altLang="en-US"/>
              <a:pPr>
                <a:spcBef>
                  <a:spcPct val="0"/>
                </a:spcBef>
              </a:pPr>
              <a:t>24</a:t>
            </a:fld>
            <a:endParaRPr kumimoji="0"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a:extLst>
              <a:ext uri="{FF2B5EF4-FFF2-40B4-BE49-F238E27FC236}">
                <a16:creationId xmlns:a16="http://schemas.microsoft.com/office/drawing/2014/main" id="{6543DCF7-1F11-4DEB-BC29-5A3E63B432D7}"/>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B971C78C-E20B-DA40-9A98-AF80329FACF5}"/>
              </a:ext>
            </a:extLst>
          </p:cNvPr>
          <p:cNvSpPr>
            <a:spLocks noGrp="1"/>
          </p:cNvSpPr>
          <p:nvPr>
            <p:ph type="body" idx="1"/>
          </p:nvPr>
        </p:nvSpPr>
        <p:spPr/>
        <p:txBody>
          <a:bodyPr/>
          <a:lstStyle/>
          <a:p>
            <a:pPr>
              <a:defRPr/>
            </a:pPr>
            <a:endParaRPr lang="en-US" dirty="0"/>
          </a:p>
          <a:p>
            <a:pPr>
              <a:defRPr/>
            </a:pPr>
            <a:endParaRPr lang="en-US" dirty="0"/>
          </a:p>
          <a:p>
            <a:pPr>
              <a:defRPr/>
            </a:pPr>
            <a:endParaRPr lang="en-US" dirty="0"/>
          </a:p>
        </p:txBody>
      </p:sp>
      <p:sp>
        <p:nvSpPr>
          <p:cNvPr id="63491" name="Slide Number Placeholder 3">
            <a:extLst>
              <a:ext uri="{FF2B5EF4-FFF2-40B4-BE49-F238E27FC236}">
                <a16:creationId xmlns:a16="http://schemas.microsoft.com/office/drawing/2014/main" id="{BF0C17F1-8E75-4C28-9C31-6CF7176DD45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74BC84E9-17DB-43C3-9804-09970B9B60AE}" type="slidenum">
              <a:rPr kumimoji="0" lang="en-US" altLang="en-US"/>
              <a:pPr>
                <a:spcBef>
                  <a:spcPct val="0"/>
                </a:spcBef>
              </a:pPr>
              <a:t>25</a:t>
            </a:fld>
            <a:endParaRPr kumimoji="0"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a:extLst>
              <a:ext uri="{FF2B5EF4-FFF2-40B4-BE49-F238E27FC236}">
                <a16:creationId xmlns:a16="http://schemas.microsoft.com/office/drawing/2014/main" id="{4B711D09-9F84-4E8D-91A5-036DCFDC7C65}"/>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19979415-AA0C-8D4D-BECC-C121BFD1A9C8}"/>
              </a:ext>
            </a:extLst>
          </p:cNvPr>
          <p:cNvSpPr>
            <a:spLocks noGrp="1"/>
          </p:cNvSpPr>
          <p:nvPr>
            <p:ph type="body" idx="1"/>
          </p:nvPr>
        </p:nvSpPr>
        <p:spPr/>
        <p:txBody>
          <a:bodyPr/>
          <a:lstStyle/>
          <a:p>
            <a:pPr>
              <a:spcBef>
                <a:spcPct val="20000"/>
              </a:spcBef>
              <a:buClr>
                <a:schemeClr val="hlink"/>
              </a:buClr>
              <a:buSzPct val="60000"/>
              <a:buFont typeface="Wingdings" pitchFamily="2" charset="2"/>
              <a:buNone/>
              <a:defRPr/>
            </a:pPr>
            <a:endParaRPr lang="en-US" sz="3200" dirty="0">
              <a:effectLst>
                <a:outerShdw blurRad="38100" dist="38100" dir="2700000" algn="tl">
                  <a:srgbClr val="000000"/>
                </a:outerShdw>
              </a:effectLst>
            </a:endParaRPr>
          </a:p>
          <a:p>
            <a:pPr>
              <a:defRPr/>
            </a:pPr>
            <a:endParaRPr lang="en-US" dirty="0"/>
          </a:p>
        </p:txBody>
      </p:sp>
      <p:sp>
        <p:nvSpPr>
          <p:cNvPr id="65539" name="Slide Number Placeholder 3">
            <a:extLst>
              <a:ext uri="{FF2B5EF4-FFF2-40B4-BE49-F238E27FC236}">
                <a16:creationId xmlns:a16="http://schemas.microsoft.com/office/drawing/2014/main" id="{032B59B4-BBE3-4692-8D5F-9FDE2F99A3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B84B426C-2FF3-4CD4-9FB4-7063EFDF4FA1}" type="slidenum">
              <a:rPr kumimoji="0" lang="en-US" altLang="en-US"/>
              <a:pPr>
                <a:spcBef>
                  <a:spcPct val="0"/>
                </a:spcBef>
              </a:pPr>
              <a:t>26</a:t>
            </a:fld>
            <a:endParaRPr kumimoji="0"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a:extLst>
              <a:ext uri="{FF2B5EF4-FFF2-40B4-BE49-F238E27FC236}">
                <a16:creationId xmlns:a16="http://schemas.microsoft.com/office/drawing/2014/main" id="{8B3BE828-E9DC-4B23-A8B3-7002BCEFB528}"/>
              </a:ext>
            </a:extLst>
          </p:cNvPr>
          <p:cNvSpPr>
            <a:spLocks noGrp="1" noRot="1" noChangeAspect="1" noChangeArrowheads="1" noTextEdit="1"/>
          </p:cNvSpPr>
          <p:nvPr>
            <p:ph type="sldImg"/>
          </p:nvPr>
        </p:nvSpPr>
        <p:spPr>
          <a:ln/>
        </p:spPr>
      </p:sp>
      <p:sp>
        <p:nvSpPr>
          <p:cNvPr id="67586" name="Notes Placeholder 2">
            <a:extLst>
              <a:ext uri="{FF2B5EF4-FFF2-40B4-BE49-F238E27FC236}">
                <a16:creationId xmlns:a16="http://schemas.microsoft.com/office/drawing/2014/main" id="{0987773F-832F-42C0-9CFD-AE1131F8471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67587" name="Slide Number Placeholder 3">
            <a:extLst>
              <a:ext uri="{FF2B5EF4-FFF2-40B4-BE49-F238E27FC236}">
                <a16:creationId xmlns:a16="http://schemas.microsoft.com/office/drawing/2014/main" id="{D225ED3C-985D-431F-9A55-68F86A1163D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1224903D-4FBB-446B-B65B-0BF589CC8A2D}" type="slidenum">
              <a:rPr kumimoji="0" lang="en-US" altLang="en-US"/>
              <a:pPr>
                <a:spcBef>
                  <a:spcPct val="0"/>
                </a:spcBef>
              </a:pPr>
              <a:t>27</a:t>
            </a:fld>
            <a:endParaRPr kumimoji="0"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a:extLst>
              <a:ext uri="{FF2B5EF4-FFF2-40B4-BE49-F238E27FC236}">
                <a16:creationId xmlns:a16="http://schemas.microsoft.com/office/drawing/2014/main" id="{DDD5DFAB-6EF2-4892-90F7-19DF3D47B115}"/>
              </a:ext>
            </a:extLst>
          </p:cNvPr>
          <p:cNvSpPr>
            <a:spLocks noGrp="1" noRot="1" noChangeAspect="1" noChangeArrowheads="1" noTextEdit="1"/>
          </p:cNvSpPr>
          <p:nvPr>
            <p:ph type="sldImg"/>
          </p:nvPr>
        </p:nvSpPr>
        <p:spPr>
          <a:ln/>
        </p:spPr>
      </p:sp>
      <p:sp>
        <p:nvSpPr>
          <p:cNvPr id="69634" name="Notes Placeholder 2">
            <a:extLst>
              <a:ext uri="{FF2B5EF4-FFF2-40B4-BE49-F238E27FC236}">
                <a16:creationId xmlns:a16="http://schemas.microsoft.com/office/drawing/2014/main" id="{1BA6DEC6-221D-4C0B-87FC-1FDDC45749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69635" name="Slide Number Placeholder 3">
            <a:extLst>
              <a:ext uri="{FF2B5EF4-FFF2-40B4-BE49-F238E27FC236}">
                <a16:creationId xmlns:a16="http://schemas.microsoft.com/office/drawing/2014/main" id="{DB5D2E4C-2C31-4569-8D15-DD9DFF997AE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24586733-DF4C-4084-8C47-C69D8525BDBC}" type="slidenum">
              <a:rPr kumimoji="0" lang="en-US" altLang="en-US"/>
              <a:pPr>
                <a:spcBef>
                  <a:spcPct val="0"/>
                </a:spcBef>
              </a:pPr>
              <a:t>28</a:t>
            </a:fld>
            <a:endParaRPr kumimoji="0"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a:extLst>
              <a:ext uri="{FF2B5EF4-FFF2-40B4-BE49-F238E27FC236}">
                <a16:creationId xmlns:a16="http://schemas.microsoft.com/office/drawing/2014/main" id="{BE72B968-8C40-475C-A216-5FAD959EAB52}"/>
              </a:ext>
            </a:extLst>
          </p:cNvPr>
          <p:cNvSpPr>
            <a:spLocks noGrp="1" noRot="1" noChangeAspect="1" noChangeArrowheads="1" noTextEdit="1"/>
          </p:cNvSpPr>
          <p:nvPr>
            <p:ph type="sldImg"/>
          </p:nvPr>
        </p:nvSpPr>
        <p:spPr>
          <a:ln/>
        </p:spPr>
      </p:sp>
      <p:sp>
        <p:nvSpPr>
          <p:cNvPr id="71682" name="Notes Placeholder 2">
            <a:extLst>
              <a:ext uri="{FF2B5EF4-FFF2-40B4-BE49-F238E27FC236}">
                <a16:creationId xmlns:a16="http://schemas.microsoft.com/office/drawing/2014/main" id="{87F2E8E7-5B77-4D11-A50C-439A9B2006E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71683" name="Slide Number Placeholder 3">
            <a:extLst>
              <a:ext uri="{FF2B5EF4-FFF2-40B4-BE49-F238E27FC236}">
                <a16:creationId xmlns:a16="http://schemas.microsoft.com/office/drawing/2014/main" id="{868F2532-6C51-46E4-8C95-67AAB119ACE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7B55E556-C784-4DD2-83C2-5AF0A951AD3E}" type="slidenum">
              <a:rPr kumimoji="0" lang="en-US" altLang="en-US"/>
              <a:pPr>
                <a:spcBef>
                  <a:spcPct val="0"/>
                </a:spcBef>
              </a:pPr>
              <a:t>29</a:t>
            </a:fld>
            <a:endParaRPr kumimoji="0"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a:extLst>
              <a:ext uri="{FF2B5EF4-FFF2-40B4-BE49-F238E27FC236}">
                <a16:creationId xmlns:a16="http://schemas.microsoft.com/office/drawing/2014/main" id="{99DBBA67-CB5A-4AFA-9C28-A5758FFB932D}"/>
              </a:ext>
            </a:extLst>
          </p:cNvPr>
          <p:cNvSpPr>
            <a:spLocks noGrp="1" noRot="1" noChangeAspect="1" noChangeArrowheads="1" noTextEdit="1"/>
          </p:cNvSpPr>
          <p:nvPr>
            <p:ph type="sldImg"/>
          </p:nvPr>
        </p:nvSpPr>
        <p:spPr>
          <a:ln/>
        </p:spPr>
      </p:sp>
      <p:sp>
        <p:nvSpPr>
          <p:cNvPr id="73730" name="Notes Placeholder 2">
            <a:extLst>
              <a:ext uri="{FF2B5EF4-FFF2-40B4-BE49-F238E27FC236}">
                <a16:creationId xmlns:a16="http://schemas.microsoft.com/office/drawing/2014/main" id="{48E6B859-2244-49D2-9ED3-718ABF3F081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73731" name="Slide Number Placeholder 3">
            <a:extLst>
              <a:ext uri="{FF2B5EF4-FFF2-40B4-BE49-F238E27FC236}">
                <a16:creationId xmlns:a16="http://schemas.microsoft.com/office/drawing/2014/main" id="{DF5E2D52-7F52-4846-863B-3A47DF67191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DF0DBD13-6324-4804-932A-25BB86BE5DBC}" type="slidenum">
              <a:rPr kumimoji="0" lang="en-US" altLang="en-US"/>
              <a:pPr>
                <a:spcBef>
                  <a:spcPct val="0"/>
                </a:spcBef>
              </a:pPr>
              <a:t>30</a:t>
            </a:fld>
            <a:endParaRPr kumimoji="0"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a:extLst>
              <a:ext uri="{FF2B5EF4-FFF2-40B4-BE49-F238E27FC236}">
                <a16:creationId xmlns:a16="http://schemas.microsoft.com/office/drawing/2014/main" id="{AAED6D5F-C37D-4A0B-AA03-B85A9C67C0C1}"/>
              </a:ext>
            </a:extLst>
          </p:cNvPr>
          <p:cNvSpPr>
            <a:spLocks noGrp="1" noRot="1" noChangeAspect="1" noChangeArrowheads="1" noTextEdit="1"/>
          </p:cNvSpPr>
          <p:nvPr>
            <p:ph type="sldImg"/>
          </p:nvPr>
        </p:nvSpPr>
        <p:spPr>
          <a:ln/>
        </p:spPr>
      </p:sp>
      <p:sp>
        <p:nvSpPr>
          <p:cNvPr id="75778" name="Notes Placeholder 2">
            <a:extLst>
              <a:ext uri="{FF2B5EF4-FFF2-40B4-BE49-F238E27FC236}">
                <a16:creationId xmlns:a16="http://schemas.microsoft.com/office/drawing/2014/main" id="{BA9B3F20-6AB4-4945-8DD2-4464CAF8BF5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75779" name="Slide Number Placeholder 3">
            <a:extLst>
              <a:ext uri="{FF2B5EF4-FFF2-40B4-BE49-F238E27FC236}">
                <a16:creationId xmlns:a16="http://schemas.microsoft.com/office/drawing/2014/main" id="{B7253021-4CCB-4053-AD94-AF018320C19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7436C960-99C3-4575-B47B-857C494F99D7}" type="slidenum">
              <a:rPr kumimoji="0" lang="en-US" altLang="en-US"/>
              <a:pPr>
                <a:spcBef>
                  <a:spcPct val="0"/>
                </a:spcBef>
              </a:pPr>
              <a:t>31</a:t>
            </a:fld>
            <a:endParaRPr kumimoji="0"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90A87C77-9492-478D-9558-C94417AE54CD}"/>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DA833A9D-1D5D-4509-9A32-9FE92D972D3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When designing a new database based on these tables the main question that we ask is: should this data be stored as is, or should it be transformed in some way before it is stored? By using this input, we can design a new database with two tables or we can join these tables together and offer customer a database with just one table. Each alternative has advantages and disadvantages. When we make the decision to use one design, we obtain certain advantages at the expense of certain costs. The purpose of this lecture is to help you understand those advantages and costs. </a:t>
            </a: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21507" name="Slide Number Placeholder 3">
            <a:extLst>
              <a:ext uri="{FF2B5EF4-FFF2-40B4-BE49-F238E27FC236}">
                <a16:creationId xmlns:a16="http://schemas.microsoft.com/office/drawing/2014/main" id="{230F6DE3-28AA-497B-BF50-5C24A155660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7ED1C5FB-0AE7-498B-89B6-B421B545AF0B}" type="slidenum">
              <a:rPr kumimoji="0" lang="en-US" altLang="en-US"/>
              <a:pPr>
                <a:spcBef>
                  <a:spcPct val="0"/>
                </a:spcBef>
              </a:pPr>
              <a:t>3</a:t>
            </a:fld>
            <a:endParaRPr kumimoji="0"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a:extLst>
              <a:ext uri="{FF2B5EF4-FFF2-40B4-BE49-F238E27FC236}">
                <a16:creationId xmlns:a16="http://schemas.microsoft.com/office/drawing/2014/main" id="{E60926D9-2FA3-466E-89C4-96F5CDD15E7E}"/>
              </a:ext>
            </a:extLst>
          </p:cNvPr>
          <p:cNvSpPr>
            <a:spLocks noGrp="1" noRot="1" noChangeAspect="1" noChangeArrowheads="1" noTextEdit="1"/>
          </p:cNvSpPr>
          <p:nvPr>
            <p:ph type="sldImg"/>
          </p:nvPr>
        </p:nvSpPr>
        <p:spPr>
          <a:ln/>
        </p:spPr>
      </p:sp>
      <p:sp>
        <p:nvSpPr>
          <p:cNvPr id="77826" name="Notes Placeholder 2">
            <a:extLst>
              <a:ext uri="{FF2B5EF4-FFF2-40B4-BE49-F238E27FC236}">
                <a16:creationId xmlns:a16="http://schemas.microsoft.com/office/drawing/2014/main" id="{EB4A4BB6-068F-4222-AE2C-26DC5BD9972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77827" name="Slide Number Placeholder 3">
            <a:extLst>
              <a:ext uri="{FF2B5EF4-FFF2-40B4-BE49-F238E27FC236}">
                <a16:creationId xmlns:a16="http://schemas.microsoft.com/office/drawing/2014/main" id="{7D6A9EB5-0673-4D21-AC22-FA76C78CA0B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EEA0C2BF-4F3E-474B-A8F2-C1E3C2795B3D}" type="slidenum">
              <a:rPr kumimoji="0" lang="en-US" altLang="en-US"/>
              <a:pPr>
                <a:spcBef>
                  <a:spcPct val="0"/>
                </a:spcBef>
              </a:pPr>
              <a:t>32</a:t>
            </a:fld>
            <a:endParaRPr kumimoji="0"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a:extLst>
              <a:ext uri="{FF2B5EF4-FFF2-40B4-BE49-F238E27FC236}">
                <a16:creationId xmlns:a16="http://schemas.microsoft.com/office/drawing/2014/main" id="{A9A1A2C4-5B3E-4B15-84DA-2A3782E83D55}"/>
              </a:ext>
            </a:extLst>
          </p:cNvPr>
          <p:cNvSpPr>
            <a:spLocks noGrp="1" noRot="1" noChangeAspect="1" noChangeArrowheads="1" noTextEdit="1"/>
          </p:cNvSpPr>
          <p:nvPr>
            <p:ph type="sldImg"/>
          </p:nvPr>
        </p:nvSpPr>
        <p:spPr>
          <a:ln/>
        </p:spPr>
      </p:sp>
      <p:sp>
        <p:nvSpPr>
          <p:cNvPr id="79874" name="Notes Placeholder 2">
            <a:extLst>
              <a:ext uri="{FF2B5EF4-FFF2-40B4-BE49-F238E27FC236}">
                <a16:creationId xmlns:a16="http://schemas.microsoft.com/office/drawing/2014/main" id="{4AB350EE-FD10-4AE5-905D-F323FDAA8C9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79875" name="Slide Number Placeholder 3">
            <a:extLst>
              <a:ext uri="{FF2B5EF4-FFF2-40B4-BE49-F238E27FC236}">
                <a16:creationId xmlns:a16="http://schemas.microsoft.com/office/drawing/2014/main" id="{B0EF128E-DDE4-4E23-ACA6-655311E9665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FBDAB85B-00B3-4D58-8FD7-C3AF025DA39B}" type="slidenum">
              <a:rPr kumimoji="0" lang="en-US" altLang="en-US"/>
              <a:pPr>
                <a:spcBef>
                  <a:spcPct val="0"/>
                </a:spcBef>
              </a:pPr>
              <a:t>33</a:t>
            </a:fld>
            <a:endParaRPr kumimoji="0"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a:extLst>
              <a:ext uri="{FF2B5EF4-FFF2-40B4-BE49-F238E27FC236}">
                <a16:creationId xmlns:a16="http://schemas.microsoft.com/office/drawing/2014/main" id="{A5A271A9-C99A-49BC-B29B-A633E3CA7769}"/>
              </a:ext>
            </a:extLst>
          </p:cNvPr>
          <p:cNvSpPr>
            <a:spLocks noGrp="1" noRot="1" noChangeAspect="1" noChangeArrowheads="1" noTextEdit="1"/>
          </p:cNvSpPr>
          <p:nvPr>
            <p:ph type="sldImg"/>
          </p:nvPr>
        </p:nvSpPr>
        <p:spPr>
          <a:ln/>
        </p:spPr>
      </p:sp>
      <p:sp>
        <p:nvSpPr>
          <p:cNvPr id="81922" name="Notes Placeholder 2">
            <a:extLst>
              <a:ext uri="{FF2B5EF4-FFF2-40B4-BE49-F238E27FC236}">
                <a16:creationId xmlns:a16="http://schemas.microsoft.com/office/drawing/2014/main" id="{7B12891A-8B30-4034-819F-0C9996AB151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81923" name="Slide Number Placeholder 3">
            <a:extLst>
              <a:ext uri="{FF2B5EF4-FFF2-40B4-BE49-F238E27FC236}">
                <a16:creationId xmlns:a16="http://schemas.microsoft.com/office/drawing/2014/main" id="{891572F4-66D7-4024-A629-DED6CBA9CEC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85FDD2CB-2E04-4098-B572-44B63ECB81A8}" type="slidenum">
              <a:rPr kumimoji="0" lang="en-US" altLang="en-US"/>
              <a:pPr>
                <a:spcBef>
                  <a:spcPct val="0"/>
                </a:spcBef>
              </a:pPr>
              <a:t>34</a:t>
            </a:fld>
            <a:endParaRPr kumimoji="0"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a:extLst>
              <a:ext uri="{FF2B5EF4-FFF2-40B4-BE49-F238E27FC236}">
                <a16:creationId xmlns:a16="http://schemas.microsoft.com/office/drawing/2014/main" id="{CF72AADE-9671-4CAB-B6B8-DAE14A5719C7}"/>
              </a:ext>
            </a:extLst>
          </p:cNvPr>
          <p:cNvSpPr>
            <a:spLocks noGrp="1" noRot="1" noChangeAspect="1" noChangeArrowheads="1" noTextEdit="1"/>
          </p:cNvSpPr>
          <p:nvPr>
            <p:ph type="sldImg"/>
          </p:nvPr>
        </p:nvSpPr>
        <p:spPr>
          <a:ln/>
        </p:spPr>
      </p:sp>
      <p:sp>
        <p:nvSpPr>
          <p:cNvPr id="83970" name="Notes Placeholder 2">
            <a:extLst>
              <a:ext uri="{FF2B5EF4-FFF2-40B4-BE49-F238E27FC236}">
                <a16:creationId xmlns:a16="http://schemas.microsoft.com/office/drawing/2014/main" id="{C9C1142E-890C-4163-AF88-A4E74D6170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83971" name="Slide Number Placeholder 3">
            <a:extLst>
              <a:ext uri="{FF2B5EF4-FFF2-40B4-BE49-F238E27FC236}">
                <a16:creationId xmlns:a16="http://schemas.microsoft.com/office/drawing/2014/main" id="{C9F1C251-9645-4FFA-B4AF-5E8024BFC8B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0D3F67C6-4EBC-41E2-985E-53DCB851F232}" type="slidenum">
              <a:rPr kumimoji="0" lang="en-US" altLang="en-US"/>
              <a:pPr>
                <a:spcBef>
                  <a:spcPct val="0"/>
                </a:spcBef>
              </a:pPr>
              <a:t>35</a:t>
            </a:fld>
            <a:endParaRPr kumimoji="0"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Assumptions:</a:t>
            </a:r>
          </a:p>
          <a:p>
            <a:endParaRPr lang="en-US" dirty="0"/>
          </a:p>
          <a:p>
            <a:pPr marL="228600" indent="-228600">
              <a:buAutoNum type="arabicPeriod"/>
            </a:pPr>
            <a:r>
              <a:rPr lang="en-US" dirty="0"/>
              <a:t>An employee can have 1 job</a:t>
            </a:r>
          </a:p>
          <a:p>
            <a:pPr marL="228600" indent="-228600">
              <a:buAutoNum type="arabicPeriod"/>
            </a:pPr>
            <a:r>
              <a:rPr lang="en-US" dirty="0"/>
              <a:t>Hourly Billing rate (CHG_HOUR) depends on employee’s position</a:t>
            </a:r>
          </a:p>
        </p:txBody>
      </p:sp>
      <p:sp>
        <p:nvSpPr>
          <p:cNvPr id="4" name="Slide Number Placeholder 3"/>
          <p:cNvSpPr>
            <a:spLocks noGrp="1"/>
          </p:cNvSpPr>
          <p:nvPr>
            <p:ph type="sldNum" sz="quarter" idx="5"/>
          </p:nvPr>
        </p:nvSpPr>
        <p:spPr/>
        <p:txBody>
          <a:bodyPr/>
          <a:lstStyle/>
          <a:p>
            <a:fld id="{CC6FE176-76C7-447F-8831-848C38B52207}" type="slidenum">
              <a:rPr lang="en-US" altLang="en-US" smtClean="0"/>
              <a:pPr/>
              <a:t>36</a:t>
            </a:fld>
            <a:endParaRPr lang="en-US" altLang="en-US"/>
          </a:p>
        </p:txBody>
      </p:sp>
    </p:spTree>
    <p:extLst>
      <p:ext uri="{BB962C8B-B14F-4D97-AF65-F5344CB8AC3E}">
        <p14:creationId xmlns:p14="http://schemas.microsoft.com/office/powerpoint/2010/main" val="2503501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Assumption: Subject determines subject cost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C6FE176-76C7-447F-8831-848C38B52207}" type="slidenum">
              <a:rPr lang="en-US" altLang="en-US" smtClean="0"/>
              <a:pPr/>
              <a:t>39</a:t>
            </a:fld>
            <a:endParaRPr lang="en-US" altLang="en-US"/>
          </a:p>
        </p:txBody>
      </p:sp>
    </p:spTree>
    <p:extLst>
      <p:ext uri="{BB962C8B-B14F-4D97-AF65-F5344CB8AC3E}">
        <p14:creationId xmlns:p14="http://schemas.microsoft.com/office/powerpoint/2010/main" val="163854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a:extLst>
              <a:ext uri="{FF2B5EF4-FFF2-40B4-BE49-F238E27FC236}">
                <a16:creationId xmlns:a16="http://schemas.microsoft.com/office/drawing/2014/main" id="{A3314AC8-FD90-408F-84D9-EABC3358C9EE}"/>
              </a:ext>
            </a:extLst>
          </p:cNvPr>
          <p:cNvSpPr>
            <a:spLocks noGrp="1" noRot="1" noChangeAspect="1" noChangeArrowheads="1" noTextEdit="1"/>
          </p:cNvSpPr>
          <p:nvPr>
            <p:ph type="sldImg"/>
          </p:nvPr>
        </p:nvSpPr>
        <p:spPr>
          <a:ln/>
        </p:spPr>
      </p:sp>
      <p:sp>
        <p:nvSpPr>
          <p:cNvPr id="93186" name="Notes Placeholder 2">
            <a:extLst>
              <a:ext uri="{FF2B5EF4-FFF2-40B4-BE49-F238E27FC236}">
                <a16:creationId xmlns:a16="http://schemas.microsoft.com/office/drawing/2014/main" id="{CD721595-FFFF-4B78-9D30-E8933AB66EC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Assumption: An Employee takes any available car on an inspection day to go to a property</a:t>
            </a:r>
          </a:p>
          <a:p>
            <a:endParaRPr lang="en-US" altLang="en-US" dirty="0">
              <a:latin typeface="Arial" panose="020B0604020202020204" pitchFamily="34" charset="0"/>
            </a:endParaRPr>
          </a:p>
        </p:txBody>
      </p:sp>
      <p:sp>
        <p:nvSpPr>
          <p:cNvPr id="93187" name="Slide Number Placeholder 3">
            <a:extLst>
              <a:ext uri="{FF2B5EF4-FFF2-40B4-BE49-F238E27FC236}">
                <a16:creationId xmlns:a16="http://schemas.microsoft.com/office/drawing/2014/main" id="{F119787E-20A9-47BC-986E-8637EC3B2BF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E73717E0-90B0-46D8-91DD-41E50B8496FB}" type="slidenum">
              <a:rPr kumimoji="0" lang="en-US" altLang="en-US"/>
              <a:pPr>
                <a:spcBef>
                  <a:spcPct val="0"/>
                </a:spcBef>
              </a:pPr>
              <a:t>43</a:t>
            </a:fld>
            <a:endParaRPr kumimoji="0"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A surgeon can perform multiple surgeries on a patient. </a:t>
            </a:r>
          </a:p>
        </p:txBody>
      </p:sp>
      <p:sp>
        <p:nvSpPr>
          <p:cNvPr id="4" name="Slide Number Placeholder 3"/>
          <p:cNvSpPr>
            <a:spLocks noGrp="1"/>
          </p:cNvSpPr>
          <p:nvPr>
            <p:ph type="sldNum" sz="quarter" idx="5"/>
          </p:nvPr>
        </p:nvSpPr>
        <p:spPr/>
        <p:txBody>
          <a:bodyPr/>
          <a:lstStyle/>
          <a:p>
            <a:fld id="{CC6FE176-76C7-447F-8831-848C38B52207}" type="slidenum">
              <a:rPr lang="en-US" altLang="en-US" smtClean="0"/>
              <a:pPr/>
              <a:t>44</a:t>
            </a:fld>
            <a:endParaRPr lang="en-US" altLang="en-US"/>
          </a:p>
        </p:txBody>
      </p:sp>
    </p:spTree>
    <p:extLst>
      <p:ext uri="{BB962C8B-B14F-4D97-AF65-F5344CB8AC3E}">
        <p14:creationId xmlns:p14="http://schemas.microsoft.com/office/powerpoint/2010/main" val="1590922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a:extLst>
              <a:ext uri="{FF2B5EF4-FFF2-40B4-BE49-F238E27FC236}">
                <a16:creationId xmlns:a16="http://schemas.microsoft.com/office/drawing/2014/main" id="{9E557CE9-C227-4D9A-9D1B-B5A2C200E7ED}"/>
              </a:ext>
            </a:extLst>
          </p:cNvPr>
          <p:cNvSpPr>
            <a:spLocks noGrp="1" noRot="1" noChangeAspect="1" noChangeArrowheads="1" noTextEdit="1"/>
          </p:cNvSpPr>
          <p:nvPr>
            <p:ph type="sldImg"/>
          </p:nvPr>
        </p:nvSpPr>
        <p:spPr>
          <a:ln/>
        </p:spPr>
      </p:sp>
      <p:sp>
        <p:nvSpPr>
          <p:cNvPr id="98306" name="Notes Placeholder 2">
            <a:extLst>
              <a:ext uri="{FF2B5EF4-FFF2-40B4-BE49-F238E27FC236}">
                <a16:creationId xmlns:a16="http://schemas.microsoft.com/office/drawing/2014/main" id="{F7F592A8-1601-4AF3-869E-3D1566C54D0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 </a:t>
            </a:r>
          </a:p>
        </p:txBody>
      </p:sp>
      <p:sp>
        <p:nvSpPr>
          <p:cNvPr id="98307" name="Slide Number Placeholder 3">
            <a:extLst>
              <a:ext uri="{FF2B5EF4-FFF2-40B4-BE49-F238E27FC236}">
                <a16:creationId xmlns:a16="http://schemas.microsoft.com/office/drawing/2014/main" id="{F75514D5-7DD7-4BB0-B515-1979A6D4585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41C06CE2-1153-4B19-8A46-4CA3B01FDE34}" type="slidenum">
              <a:rPr kumimoji="0" lang="en-US" altLang="en-US"/>
              <a:pPr>
                <a:spcBef>
                  <a:spcPct val="0"/>
                </a:spcBef>
              </a:pPr>
              <a:t>47</a:t>
            </a:fld>
            <a:endParaRPr kumimoji="0"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a:extLst>
              <a:ext uri="{FF2B5EF4-FFF2-40B4-BE49-F238E27FC236}">
                <a16:creationId xmlns:a16="http://schemas.microsoft.com/office/drawing/2014/main" id="{607907D2-22A0-4A45-BF51-80C1A19F9619}"/>
              </a:ext>
            </a:extLst>
          </p:cNvPr>
          <p:cNvSpPr>
            <a:spLocks noGrp="1" noRot="1" noChangeAspect="1" noChangeArrowheads="1" noTextEdit="1"/>
          </p:cNvSpPr>
          <p:nvPr>
            <p:ph type="sldImg"/>
          </p:nvPr>
        </p:nvSpPr>
        <p:spPr>
          <a:ln/>
        </p:spPr>
      </p:sp>
      <p:sp>
        <p:nvSpPr>
          <p:cNvPr id="100354" name="Notes Placeholder 2">
            <a:extLst>
              <a:ext uri="{FF2B5EF4-FFF2-40B4-BE49-F238E27FC236}">
                <a16:creationId xmlns:a16="http://schemas.microsoft.com/office/drawing/2014/main" id="{81F39293-779A-4AA0-8E84-1684345CAD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00355" name="Slide Number Placeholder 3">
            <a:extLst>
              <a:ext uri="{FF2B5EF4-FFF2-40B4-BE49-F238E27FC236}">
                <a16:creationId xmlns:a16="http://schemas.microsoft.com/office/drawing/2014/main" id="{6F751090-4348-406D-9C8F-C360E698A83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61E022B3-B058-48A3-B4A2-44451EBF2C87}" type="slidenum">
              <a:rPr kumimoji="0" lang="en-US" altLang="en-US"/>
              <a:pPr>
                <a:spcBef>
                  <a:spcPct val="0"/>
                </a:spcBef>
              </a:pPr>
              <a:t>48</a:t>
            </a:fld>
            <a:endParaRPr kumimoji="0"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8165F234-22D2-4011-B079-313F7DCCE29F}"/>
              </a:ext>
            </a:extLst>
          </p:cNvPr>
          <p:cNvSpPr>
            <a:spLocks noGrp="1" noRot="1" noChangeAspect="1" noChangeArrowheads="1" noTextEdit="1"/>
          </p:cNvSpPr>
          <p:nvPr>
            <p:ph type="sldImg"/>
          </p:nvPr>
        </p:nvSpPr>
        <p:spPr>
          <a:ln/>
        </p:spPr>
      </p:sp>
      <p:sp>
        <p:nvSpPr>
          <p:cNvPr id="23554" name="Notes Placeholder 2">
            <a:extLst>
              <a:ext uri="{FF2B5EF4-FFF2-40B4-BE49-F238E27FC236}">
                <a16:creationId xmlns:a16="http://schemas.microsoft.com/office/drawing/2014/main" id="{4B86768A-177E-44FE-96B2-51B558C73D6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23555" name="Slide Number Placeholder 3">
            <a:extLst>
              <a:ext uri="{FF2B5EF4-FFF2-40B4-BE49-F238E27FC236}">
                <a16:creationId xmlns:a16="http://schemas.microsoft.com/office/drawing/2014/main" id="{7D636159-D036-4DE1-97B8-00B0AB9E9F6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FF3DF388-2C6B-4C54-8917-3644E086EB7F}" type="slidenum">
              <a:rPr kumimoji="0" lang="en-US" altLang="en-US"/>
              <a:pPr>
                <a:spcBef>
                  <a:spcPct val="0"/>
                </a:spcBef>
              </a:pPr>
              <a:t>4</a:t>
            </a:fld>
            <a:endParaRPr kumimoji="0"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a:extLst>
              <a:ext uri="{FF2B5EF4-FFF2-40B4-BE49-F238E27FC236}">
                <a16:creationId xmlns:a16="http://schemas.microsoft.com/office/drawing/2014/main" id="{98383CF1-A4CE-49EE-A2F5-ABA39325D61A}"/>
              </a:ext>
            </a:extLst>
          </p:cNvPr>
          <p:cNvSpPr>
            <a:spLocks noGrp="1" noRot="1" noChangeAspect="1" noChangeArrowheads="1" noTextEdit="1"/>
          </p:cNvSpPr>
          <p:nvPr>
            <p:ph type="sldImg"/>
          </p:nvPr>
        </p:nvSpPr>
        <p:spPr>
          <a:ln/>
        </p:spPr>
      </p:sp>
      <p:sp>
        <p:nvSpPr>
          <p:cNvPr id="102402" name="Notes Placeholder 2">
            <a:extLst>
              <a:ext uri="{FF2B5EF4-FFF2-40B4-BE49-F238E27FC236}">
                <a16:creationId xmlns:a16="http://schemas.microsoft.com/office/drawing/2014/main" id="{46A7303C-85CF-453C-ACA2-198EC6BF002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02403" name="Slide Number Placeholder 3">
            <a:extLst>
              <a:ext uri="{FF2B5EF4-FFF2-40B4-BE49-F238E27FC236}">
                <a16:creationId xmlns:a16="http://schemas.microsoft.com/office/drawing/2014/main" id="{0EF5FF02-D770-4202-A542-746BD39CCD6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02FF9C73-3BEC-45C0-90B3-310E3A974BB0}" type="slidenum">
              <a:rPr kumimoji="0" lang="en-US" altLang="en-US"/>
              <a:pPr>
                <a:spcBef>
                  <a:spcPct val="0"/>
                </a:spcBef>
              </a:pPr>
              <a:t>49</a:t>
            </a:fld>
            <a:endParaRPr kumimoji="0"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a:extLst>
              <a:ext uri="{FF2B5EF4-FFF2-40B4-BE49-F238E27FC236}">
                <a16:creationId xmlns:a16="http://schemas.microsoft.com/office/drawing/2014/main" id="{049FB542-BB6B-4ECC-A23A-E16D4EAA3A1F}"/>
              </a:ext>
            </a:extLst>
          </p:cNvPr>
          <p:cNvSpPr>
            <a:spLocks noGrp="1" noRot="1" noChangeAspect="1" noChangeArrowheads="1" noTextEdit="1"/>
          </p:cNvSpPr>
          <p:nvPr>
            <p:ph type="sldImg"/>
          </p:nvPr>
        </p:nvSpPr>
        <p:spPr>
          <a:ln/>
        </p:spPr>
      </p:sp>
      <p:sp>
        <p:nvSpPr>
          <p:cNvPr id="104450" name="Notes Placeholder 2">
            <a:extLst>
              <a:ext uri="{FF2B5EF4-FFF2-40B4-BE49-F238E27FC236}">
                <a16:creationId xmlns:a16="http://schemas.microsoft.com/office/drawing/2014/main" id="{A6275106-C6DB-47C7-896D-4705E9F9301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04451" name="Slide Number Placeholder 3">
            <a:extLst>
              <a:ext uri="{FF2B5EF4-FFF2-40B4-BE49-F238E27FC236}">
                <a16:creationId xmlns:a16="http://schemas.microsoft.com/office/drawing/2014/main" id="{4F64374E-6977-4A05-BB8E-FDB1D098D23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450C00CF-0F78-4E23-BF04-3743F5780DC9}" type="slidenum">
              <a:rPr kumimoji="0" lang="en-US" altLang="en-US"/>
              <a:pPr>
                <a:spcBef>
                  <a:spcPct val="0"/>
                </a:spcBef>
              </a:pPr>
              <a:t>50</a:t>
            </a:fld>
            <a:endParaRPr kumimoji="0"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a:extLst>
              <a:ext uri="{FF2B5EF4-FFF2-40B4-BE49-F238E27FC236}">
                <a16:creationId xmlns:a16="http://schemas.microsoft.com/office/drawing/2014/main" id="{582AA3CF-8742-48C1-A97C-D4E6E4E9650D}"/>
              </a:ext>
            </a:extLst>
          </p:cNvPr>
          <p:cNvSpPr>
            <a:spLocks noGrp="1" noRot="1" noChangeAspect="1" noChangeArrowheads="1" noTextEdit="1"/>
          </p:cNvSpPr>
          <p:nvPr>
            <p:ph type="sldImg"/>
          </p:nvPr>
        </p:nvSpPr>
        <p:spPr>
          <a:ln/>
        </p:spPr>
      </p:sp>
      <p:sp>
        <p:nvSpPr>
          <p:cNvPr id="106498" name="Notes Placeholder 2">
            <a:extLst>
              <a:ext uri="{FF2B5EF4-FFF2-40B4-BE49-F238E27FC236}">
                <a16:creationId xmlns:a16="http://schemas.microsoft.com/office/drawing/2014/main" id="{312EBE8E-7A6A-41FA-B561-F0E7DED267B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06499" name="Slide Number Placeholder 3">
            <a:extLst>
              <a:ext uri="{FF2B5EF4-FFF2-40B4-BE49-F238E27FC236}">
                <a16:creationId xmlns:a16="http://schemas.microsoft.com/office/drawing/2014/main" id="{5B6BBCE4-737E-4BC6-A399-E1845B8A86D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1B6E00D9-8583-44B3-B16B-DEE9D4B34945}" type="slidenum">
              <a:rPr kumimoji="0" lang="en-US" altLang="en-US"/>
              <a:pPr>
                <a:spcBef>
                  <a:spcPct val="0"/>
                </a:spcBef>
              </a:pPr>
              <a:t>51</a:t>
            </a:fld>
            <a:endParaRPr kumimoji="0"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a:extLst>
              <a:ext uri="{FF2B5EF4-FFF2-40B4-BE49-F238E27FC236}">
                <a16:creationId xmlns:a16="http://schemas.microsoft.com/office/drawing/2014/main" id="{3327D16B-2BC7-4532-A1F7-082D64A63E2C}"/>
              </a:ext>
            </a:extLst>
          </p:cNvPr>
          <p:cNvSpPr>
            <a:spLocks noGrp="1" noRot="1" noChangeAspect="1" noChangeArrowheads="1" noTextEdit="1"/>
          </p:cNvSpPr>
          <p:nvPr>
            <p:ph type="sldImg"/>
          </p:nvPr>
        </p:nvSpPr>
        <p:spPr>
          <a:ln/>
        </p:spPr>
      </p:sp>
      <p:sp>
        <p:nvSpPr>
          <p:cNvPr id="108546" name="Notes Placeholder 2">
            <a:extLst>
              <a:ext uri="{FF2B5EF4-FFF2-40B4-BE49-F238E27FC236}">
                <a16:creationId xmlns:a16="http://schemas.microsoft.com/office/drawing/2014/main" id="{A234660C-9F32-4072-9646-FC89FD1346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08547" name="Slide Number Placeholder 3">
            <a:extLst>
              <a:ext uri="{FF2B5EF4-FFF2-40B4-BE49-F238E27FC236}">
                <a16:creationId xmlns:a16="http://schemas.microsoft.com/office/drawing/2014/main" id="{B7CA61B8-0B50-48E0-8114-82B4D291B6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827BAE79-4669-449B-88D5-172260139CA8}" type="slidenum">
              <a:rPr kumimoji="0" lang="en-US" altLang="en-US"/>
              <a:pPr>
                <a:spcBef>
                  <a:spcPct val="0"/>
                </a:spcBef>
              </a:pPr>
              <a:t>52</a:t>
            </a:fld>
            <a:endParaRPr kumimoji="0"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a:extLst>
              <a:ext uri="{FF2B5EF4-FFF2-40B4-BE49-F238E27FC236}">
                <a16:creationId xmlns:a16="http://schemas.microsoft.com/office/drawing/2014/main" id="{F9AE1D5F-5454-4BE8-ABED-358C93E30CCC}"/>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2E5B097A-E4A4-EF41-A6CE-D56BB6C9D54F}"/>
              </a:ext>
            </a:extLst>
          </p:cNvPr>
          <p:cNvSpPr>
            <a:spLocks noGrp="1"/>
          </p:cNvSpPr>
          <p:nvPr>
            <p:ph type="body" idx="1"/>
          </p:nvPr>
        </p:nvSpPr>
        <p:spPr/>
        <p:txBody>
          <a:bodyPr/>
          <a:lstStyle/>
          <a:p>
            <a:pPr>
              <a:defRPr/>
            </a:pPr>
            <a:endParaRPr lang="en-US" dirty="0"/>
          </a:p>
        </p:txBody>
      </p:sp>
      <p:sp>
        <p:nvSpPr>
          <p:cNvPr id="110595" name="Slide Number Placeholder 3">
            <a:extLst>
              <a:ext uri="{FF2B5EF4-FFF2-40B4-BE49-F238E27FC236}">
                <a16:creationId xmlns:a16="http://schemas.microsoft.com/office/drawing/2014/main" id="{5C7823A9-A091-4C8D-B001-85E3A9D598B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CAFE1319-B0D1-4A2C-82F5-293686DAF095}" type="slidenum">
              <a:rPr kumimoji="0" lang="en-US" altLang="en-US"/>
              <a:pPr>
                <a:spcBef>
                  <a:spcPct val="0"/>
                </a:spcBef>
              </a:pPr>
              <a:t>53</a:t>
            </a:fld>
            <a:endParaRPr kumimoji="0"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75143A0C-6300-4E9B-A98E-1C64909EBC45}"/>
              </a:ext>
            </a:extLst>
          </p:cNvPr>
          <p:cNvSpPr>
            <a:spLocks noGrp="1" noRot="1" noChangeAspect="1" noChangeArrowheads="1" noTextEdit="1"/>
          </p:cNvSpPr>
          <p:nvPr>
            <p:ph type="sldImg"/>
          </p:nvPr>
        </p:nvSpPr>
        <p:spPr>
          <a:ln/>
        </p:spPr>
      </p:sp>
      <p:sp>
        <p:nvSpPr>
          <p:cNvPr id="25602" name="Notes Placeholder 2">
            <a:extLst>
              <a:ext uri="{FF2B5EF4-FFF2-40B4-BE49-F238E27FC236}">
                <a16:creationId xmlns:a16="http://schemas.microsoft.com/office/drawing/2014/main" id="{C854452D-D882-4E4E-AEEC-52F01AFA5DA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  </a:t>
            </a:r>
          </a:p>
        </p:txBody>
      </p:sp>
      <p:sp>
        <p:nvSpPr>
          <p:cNvPr id="25603" name="Slide Number Placeholder 3">
            <a:extLst>
              <a:ext uri="{FF2B5EF4-FFF2-40B4-BE49-F238E27FC236}">
                <a16:creationId xmlns:a16="http://schemas.microsoft.com/office/drawing/2014/main" id="{A42A68BB-4D2D-49A7-BBEC-0CB9C9F1F96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CD518341-568A-4B45-90BA-8B8CAE78874E}" type="slidenum">
              <a:rPr kumimoji="0" lang="en-US" altLang="en-US"/>
              <a:pPr>
                <a:spcBef>
                  <a:spcPct val="0"/>
                </a:spcBef>
              </a:pPr>
              <a:t>5</a:t>
            </a:fld>
            <a:endParaRPr kumimoji="0"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9FC0A8F7-1F65-4950-9C7E-42DDEA12B800}"/>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3B4DCAB2-E91A-47C4-A807-34028B4BB55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Each cell of a relation should have only a single value or item. Multiple entries are not allowed. This table is not a relation because the phone values of employees Tom and Richard store multiple phone numbers.  </a:t>
            </a:r>
          </a:p>
        </p:txBody>
      </p:sp>
      <p:sp>
        <p:nvSpPr>
          <p:cNvPr id="27651" name="Slide Number Placeholder 3">
            <a:extLst>
              <a:ext uri="{FF2B5EF4-FFF2-40B4-BE49-F238E27FC236}">
                <a16:creationId xmlns:a16="http://schemas.microsoft.com/office/drawing/2014/main" id="{886AAD34-3C8F-49DE-8F63-026FC2D9B8A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A845E96A-C79E-40A0-B372-DE1E5A7D81DC}" type="slidenum">
              <a:rPr kumimoji="0" lang="en-US" altLang="en-US"/>
              <a:pPr>
                <a:spcBef>
                  <a:spcPct val="0"/>
                </a:spcBef>
              </a:pPr>
              <a:t>6</a:t>
            </a:fld>
            <a:endParaRPr kumimoji="0"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A4666E1E-689E-4D67-8FF8-EF1E1D8D4E4D}"/>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A9650772-F938-412A-A745-C438337E01C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In a relation the order of the rows and columns is not important. This table is not a relation because the entries for Tom and Eleanor require a particular row arrangement. If the rows in this table were re-arranged, we would not know which employee has indicated Fax and Home numbers. </a:t>
            </a:r>
          </a:p>
          <a:p>
            <a:endParaRPr lang="en-US" altLang="en-US">
              <a:latin typeface="Arial" panose="020B0604020202020204" pitchFamily="34" charset="0"/>
            </a:endParaRPr>
          </a:p>
          <a:p>
            <a:r>
              <a:rPr lang="en-US" altLang="en-US">
                <a:latin typeface="Arial" panose="020B0604020202020204" pitchFamily="34" charset="0"/>
              </a:rPr>
              <a:t>Go back to Slide 5.</a:t>
            </a:r>
          </a:p>
        </p:txBody>
      </p:sp>
      <p:sp>
        <p:nvSpPr>
          <p:cNvPr id="29699" name="Slide Number Placeholder 3">
            <a:extLst>
              <a:ext uri="{FF2B5EF4-FFF2-40B4-BE49-F238E27FC236}">
                <a16:creationId xmlns:a16="http://schemas.microsoft.com/office/drawing/2014/main" id="{04A3AFA6-FCE8-4B25-9D7D-3FF60512031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86D70905-3A1C-45F8-8A2C-C1E59412D368}" type="slidenum">
              <a:rPr kumimoji="0" lang="en-US" altLang="en-US"/>
              <a:pPr>
                <a:spcBef>
                  <a:spcPct val="0"/>
                </a:spcBef>
              </a:pPr>
              <a:t>7</a:t>
            </a:fld>
            <a:endParaRPr kumimoji="0"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8AFF7E76-3C89-49D6-9033-4311DDE9B01C}"/>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18F577F2-80AF-4AD2-B588-123B34EBFB7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Functional dependencies are at the heart of the database design process and it is vital for you to understand them. In general, a functional dependency exists when the value of one or more attributed determined the value of another attribute. </a:t>
            </a:r>
          </a:p>
          <a:p>
            <a:endParaRPr lang="en-US" altLang="en-US">
              <a:latin typeface="Arial" panose="020B0604020202020204" pitchFamily="34" charset="0"/>
            </a:endParaRPr>
          </a:p>
          <a:p>
            <a:r>
              <a:rPr lang="en-US" altLang="en-US">
                <a:latin typeface="Arial" panose="020B0604020202020204" pitchFamily="34" charset="0"/>
              </a:rPr>
              <a:t>Let’s begin with a simple example. Suppose you are buying boxes of cookies and each box costs $5.00. With this fact, we can write the following formula. </a:t>
            </a:r>
          </a:p>
          <a:p>
            <a:endParaRPr lang="en-US" altLang="en-US">
              <a:latin typeface="Arial" panose="020B0604020202020204" pitchFamily="34" charset="0"/>
            </a:endParaRPr>
          </a:p>
          <a:p>
            <a:r>
              <a:rPr lang="en-US" altLang="en-US">
                <a:latin typeface="Arial" panose="020B0604020202020204" pitchFamily="34" charset="0"/>
              </a:rPr>
              <a:t>In database design we express the relationship between CookieCost and NumberOfBoxes by saying that CookieCost depends on NumberOfBoxes or NumberOfBoxes determines CookieCost. The variable on the left is called the determinant.</a:t>
            </a:r>
          </a:p>
          <a:p>
            <a:endParaRPr lang="en-US" altLang="en-US">
              <a:latin typeface="Arial" panose="020B0604020202020204" pitchFamily="34" charset="0"/>
            </a:endParaRPr>
          </a:p>
          <a:p>
            <a:r>
              <a:rPr lang="en-US" altLang="en-US">
                <a:latin typeface="Arial" panose="020B0604020202020204" pitchFamily="34" charset="0"/>
              </a:rPr>
              <a:t> </a:t>
            </a:r>
          </a:p>
        </p:txBody>
      </p:sp>
      <p:sp>
        <p:nvSpPr>
          <p:cNvPr id="31747" name="Slide Number Placeholder 3">
            <a:extLst>
              <a:ext uri="{FF2B5EF4-FFF2-40B4-BE49-F238E27FC236}">
                <a16:creationId xmlns:a16="http://schemas.microsoft.com/office/drawing/2014/main" id="{D6C1DE36-A0AF-4D52-9D3D-EF746231F0D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2E7EBD86-7D93-4631-82E8-77C1A47FE81D}" type="slidenum">
              <a:rPr kumimoji="0" lang="en-US" altLang="en-US"/>
              <a:pPr>
                <a:spcBef>
                  <a:spcPct val="0"/>
                </a:spcBef>
              </a:pPr>
              <a:t>8</a:t>
            </a:fld>
            <a:endParaRPr kumimoji="0"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618946C8-AC1B-4C62-986D-66D5604F6AED}"/>
              </a:ext>
            </a:extLst>
          </p:cNvPr>
          <p:cNvSpPr>
            <a:spLocks noGrp="1" noRot="1" noChangeAspect="1" noChangeArrowheads="1" noTextEdit="1"/>
          </p:cNvSpPr>
          <p:nvPr>
            <p:ph type="sldImg"/>
          </p:nvPr>
        </p:nvSpPr>
        <p:spPr>
          <a:ln/>
        </p:spPr>
      </p:sp>
      <p:sp>
        <p:nvSpPr>
          <p:cNvPr id="33794" name="Notes Placeholder 2">
            <a:extLst>
              <a:ext uri="{FF2B5EF4-FFF2-40B4-BE49-F238E27FC236}">
                <a16:creationId xmlns:a16="http://schemas.microsoft.com/office/drawing/2014/main" id="{1A0E6DA2-663D-46AE-8140-0374F41F705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Expressing functional dependencies is important when designing highly normalized databases.</a:t>
            </a:r>
          </a:p>
          <a:p>
            <a:endParaRPr lang="en-US" altLang="en-US" dirty="0">
              <a:latin typeface="Arial" panose="020B0604020202020204" pitchFamily="34" charset="0"/>
            </a:endParaRPr>
          </a:p>
        </p:txBody>
      </p:sp>
      <p:sp>
        <p:nvSpPr>
          <p:cNvPr id="33795" name="Slide Number Placeholder 3">
            <a:extLst>
              <a:ext uri="{FF2B5EF4-FFF2-40B4-BE49-F238E27FC236}">
                <a16:creationId xmlns:a16="http://schemas.microsoft.com/office/drawing/2014/main" id="{E0E549A7-7343-4D75-993C-849FE2343B2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defRPr>
            </a:lvl1pPr>
            <a:lvl2pPr marL="742950" indent="-285750">
              <a:spcBef>
                <a:spcPct val="30000"/>
              </a:spcBef>
              <a:defRPr kumimoji="1" sz="1200">
                <a:solidFill>
                  <a:schemeClr val="tx1"/>
                </a:solidFill>
                <a:latin typeface="Arial" panose="020B0604020202020204" pitchFamily="34" charset="0"/>
              </a:defRPr>
            </a:lvl2pPr>
            <a:lvl3pPr marL="1143000" indent="-228600">
              <a:spcBef>
                <a:spcPct val="30000"/>
              </a:spcBef>
              <a:defRPr kumimoji="1" sz="1200">
                <a:solidFill>
                  <a:schemeClr val="tx1"/>
                </a:solidFill>
                <a:latin typeface="Arial" panose="020B0604020202020204" pitchFamily="34" charset="0"/>
              </a:defRPr>
            </a:lvl3pPr>
            <a:lvl4pPr marL="1600200" indent="-228600">
              <a:spcBef>
                <a:spcPct val="30000"/>
              </a:spcBef>
              <a:defRPr kumimoji="1" sz="1200">
                <a:solidFill>
                  <a:schemeClr val="tx1"/>
                </a:solidFill>
                <a:latin typeface="Arial" panose="020B0604020202020204" pitchFamily="34" charset="0"/>
              </a:defRPr>
            </a:lvl4pPr>
            <a:lvl5pPr marL="2057400" indent="-228600">
              <a:spcBef>
                <a:spcPct val="30000"/>
              </a:spcBef>
              <a:defRPr kumimoji="1" sz="1200">
                <a:solidFill>
                  <a:schemeClr val="tx1"/>
                </a:solidFill>
                <a:latin typeface="Arial" panose="020B0604020202020204" pitchFamily="34" charset="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defRPr>
            </a:lvl9pPr>
          </a:lstStyle>
          <a:p>
            <a:pPr>
              <a:spcBef>
                <a:spcPct val="0"/>
              </a:spcBef>
            </a:pPr>
            <a:fld id="{10CCEFE7-7002-47C1-BE3F-BFF422A18B68}" type="slidenum">
              <a:rPr kumimoji="0" lang="en-US" altLang="en-US"/>
              <a:pPr>
                <a:spcBef>
                  <a:spcPct val="0"/>
                </a:spcBef>
              </a:pPr>
              <a:t>9</a:t>
            </a:fld>
            <a:endParaRPr kumimoji="0"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1172E6DC-A74F-4200-BC4A-C3155C400D7A}"/>
              </a:ext>
            </a:extLst>
          </p:cNvPr>
          <p:cNvGrpSpPr>
            <a:grpSpLocks/>
          </p:cNvGrpSpPr>
          <p:nvPr/>
        </p:nvGrpSpPr>
        <p:grpSpPr bwMode="auto">
          <a:xfrm>
            <a:off x="0" y="2438400"/>
            <a:ext cx="9009063" cy="1052513"/>
            <a:chOff x="0" y="1536"/>
            <a:chExt cx="5675" cy="663"/>
          </a:xfrm>
        </p:grpSpPr>
        <p:grpSp>
          <p:nvGrpSpPr>
            <p:cNvPr id="5" name="Group 3">
              <a:extLst>
                <a:ext uri="{FF2B5EF4-FFF2-40B4-BE49-F238E27FC236}">
                  <a16:creationId xmlns:a16="http://schemas.microsoft.com/office/drawing/2014/main" id="{92F61BE5-E210-4A50-9001-523DE95298E3}"/>
                </a:ext>
              </a:extLst>
            </p:cNvPr>
            <p:cNvGrpSpPr>
              <a:grpSpLocks/>
            </p:cNvGrpSpPr>
            <p:nvPr/>
          </p:nvGrpSpPr>
          <p:grpSpPr bwMode="auto">
            <a:xfrm>
              <a:off x="185" y="1604"/>
              <a:ext cx="449" cy="299"/>
              <a:chOff x="720" y="336"/>
              <a:chExt cx="624" cy="432"/>
            </a:xfrm>
          </p:grpSpPr>
          <p:sp>
            <p:nvSpPr>
              <p:cNvPr id="12" name="Rectangle 4">
                <a:extLst>
                  <a:ext uri="{FF2B5EF4-FFF2-40B4-BE49-F238E27FC236}">
                    <a16:creationId xmlns:a16="http://schemas.microsoft.com/office/drawing/2014/main" id="{DA36DFD6-EC6B-4836-90C3-EF767F6D3B9B}"/>
                  </a:ext>
                </a:extLst>
              </p:cNvPr>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eaLnBrk="1" hangingPunct="1">
                  <a:defRPr/>
                </a:pPr>
                <a:endParaRPr lang="en-US" altLang="en-US">
                  <a:cs typeface="+mn-cs"/>
                </a:endParaRPr>
              </a:p>
            </p:txBody>
          </p:sp>
          <p:sp>
            <p:nvSpPr>
              <p:cNvPr id="13" name="Rectangle 5">
                <a:extLst>
                  <a:ext uri="{FF2B5EF4-FFF2-40B4-BE49-F238E27FC236}">
                    <a16:creationId xmlns:a16="http://schemas.microsoft.com/office/drawing/2014/main" id="{1B0E4900-F265-4FDA-9882-695422A08DF9}"/>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eaLnBrk="1" hangingPunct="1">
                  <a:defRPr/>
                </a:pPr>
                <a:endParaRPr lang="en-US" altLang="en-US">
                  <a:cs typeface="+mn-cs"/>
                </a:endParaRPr>
              </a:p>
            </p:txBody>
          </p:sp>
        </p:grpSp>
        <p:grpSp>
          <p:nvGrpSpPr>
            <p:cNvPr id="6" name="Group 6">
              <a:extLst>
                <a:ext uri="{FF2B5EF4-FFF2-40B4-BE49-F238E27FC236}">
                  <a16:creationId xmlns:a16="http://schemas.microsoft.com/office/drawing/2014/main" id="{8E2168F8-9191-4BCD-89BA-20CE2852D4C3}"/>
                </a:ext>
              </a:extLst>
            </p:cNvPr>
            <p:cNvGrpSpPr>
              <a:grpSpLocks/>
            </p:cNvGrpSpPr>
            <p:nvPr/>
          </p:nvGrpSpPr>
          <p:grpSpPr bwMode="auto">
            <a:xfrm>
              <a:off x="263" y="1870"/>
              <a:ext cx="466" cy="299"/>
              <a:chOff x="912" y="2640"/>
              <a:chExt cx="672" cy="432"/>
            </a:xfrm>
          </p:grpSpPr>
          <p:sp>
            <p:nvSpPr>
              <p:cNvPr id="10" name="Rectangle 7">
                <a:extLst>
                  <a:ext uri="{FF2B5EF4-FFF2-40B4-BE49-F238E27FC236}">
                    <a16:creationId xmlns:a16="http://schemas.microsoft.com/office/drawing/2014/main" id="{999F4AFC-7E62-419B-8B07-E25EBEA6A5FA}"/>
                  </a:ext>
                </a:extLst>
              </p:cNvPr>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eaLnBrk="1" hangingPunct="1">
                  <a:defRPr/>
                </a:pPr>
                <a:endParaRPr lang="en-US" altLang="en-US">
                  <a:cs typeface="+mn-cs"/>
                </a:endParaRPr>
              </a:p>
            </p:txBody>
          </p:sp>
          <p:sp>
            <p:nvSpPr>
              <p:cNvPr id="11" name="Rectangle 8">
                <a:extLst>
                  <a:ext uri="{FF2B5EF4-FFF2-40B4-BE49-F238E27FC236}">
                    <a16:creationId xmlns:a16="http://schemas.microsoft.com/office/drawing/2014/main" id="{2067D97C-10A7-429C-BBE4-1951E3B23AEF}"/>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eaLnBrk="1" hangingPunct="1">
                  <a:defRPr/>
                </a:pPr>
                <a:endParaRPr lang="en-US" altLang="en-US">
                  <a:cs typeface="+mn-cs"/>
                </a:endParaRPr>
              </a:p>
            </p:txBody>
          </p:sp>
        </p:grpSp>
        <p:sp>
          <p:nvSpPr>
            <p:cNvPr id="7" name="Rectangle 9">
              <a:extLst>
                <a:ext uri="{FF2B5EF4-FFF2-40B4-BE49-F238E27FC236}">
                  <a16:creationId xmlns:a16="http://schemas.microsoft.com/office/drawing/2014/main" id="{91F1D6D6-28D0-4A79-9A8D-DB067089BCCC}"/>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eaLnBrk="1" hangingPunct="1">
                <a:defRPr/>
              </a:pPr>
              <a:endParaRPr lang="en-US" altLang="en-US">
                <a:cs typeface="+mn-cs"/>
              </a:endParaRPr>
            </a:p>
          </p:txBody>
        </p:sp>
        <p:sp>
          <p:nvSpPr>
            <p:cNvPr id="8" name="Rectangle 10">
              <a:extLst>
                <a:ext uri="{FF2B5EF4-FFF2-40B4-BE49-F238E27FC236}">
                  <a16:creationId xmlns:a16="http://schemas.microsoft.com/office/drawing/2014/main" id="{94CAEBE5-79F5-4DFB-9021-E9A56A9A36FD}"/>
                </a:ext>
              </a:extLst>
            </p:cNvPr>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eaLnBrk="1" hangingPunct="1">
                <a:defRPr/>
              </a:pPr>
              <a:endParaRPr lang="en-US" altLang="en-US">
                <a:cs typeface="+mn-cs"/>
              </a:endParaRPr>
            </a:p>
          </p:txBody>
        </p:sp>
        <p:sp>
          <p:nvSpPr>
            <p:cNvPr id="9" name="Rectangle 11">
              <a:extLst>
                <a:ext uri="{FF2B5EF4-FFF2-40B4-BE49-F238E27FC236}">
                  <a16:creationId xmlns:a16="http://schemas.microsoft.com/office/drawing/2014/main" id="{B1EBFFC9-3BE3-409C-A8FF-E71B5DFE31AA}"/>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eaLnBrk="1" hangingPunct="1">
                <a:defRPr/>
              </a:pPr>
              <a:endParaRPr lang="en-US" altLang="en-US">
                <a:cs typeface="+mn-cs"/>
              </a:endParaRPr>
            </a:p>
          </p:txBody>
        </p:sp>
      </p:grpSp>
      <p:sp>
        <p:nvSpPr>
          <p:cNvPr id="155660"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155661" name="Rectangle 1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14" name="Rectangle 14">
            <a:extLst>
              <a:ext uri="{FF2B5EF4-FFF2-40B4-BE49-F238E27FC236}">
                <a16:creationId xmlns:a16="http://schemas.microsoft.com/office/drawing/2014/main" id="{75C06CA9-8147-4AC5-869C-186EA27A34BE}"/>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7AA06DAB-8414-4593-A6D0-47C03D575983}" type="datetime1">
              <a:rPr lang="en-US"/>
              <a:pPr>
                <a:defRPr/>
              </a:pPr>
              <a:t>9/12/2021</a:t>
            </a:fld>
            <a:endParaRPr lang="en-US"/>
          </a:p>
        </p:txBody>
      </p:sp>
      <p:sp>
        <p:nvSpPr>
          <p:cNvPr id="15" name="Rectangle 16">
            <a:extLst>
              <a:ext uri="{FF2B5EF4-FFF2-40B4-BE49-F238E27FC236}">
                <a16:creationId xmlns:a16="http://schemas.microsoft.com/office/drawing/2014/main" id="{1F49FF56-3864-4551-B166-4C3E0E20D8A1}"/>
              </a:ext>
            </a:extLst>
          </p:cNvPr>
          <p:cNvSpPr>
            <a:spLocks noGrp="1" noChangeArrowheads="1"/>
          </p:cNvSpPr>
          <p:nvPr>
            <p:ph type="sldNum" sz="quarter" idx="11"/>
          </p:nvPr>
        </p:nvSpPr>
        <p:spPr>
          <a:xfrm>
            <a:off x="6858000" y="6248400"/>
            <a:ext cx="1905000" cy="457200"/>
          </a:xfrm>
        </p:spPr>
        <p:txBody>
          <a:bodyPr/>
          <a:lstStyle>
            <a:lvl1pPr>
              <a:defRPr>
                <a:solidFill>
                  <a:schemeClr val="bg2"/>
                </a:solidFill>
              </a:defRPr>
            </a:lvl1pPr>
          </a:lstStyle>
          <a:p>
            <a:fld id="{C7266B06-2727-492B-9739-AAA193193D78}" type="slidenum">
              <a:rPr lang="en-US" altLang="en-US"/>
              <a:pPr/>
              <a:t>‹#›</a:t>
            </a:fld>
            <a:endParaRPr lang="en-US" altLang="en-US"/>
          </a:p>
        </p:txBody>
      </p:sp>
    </p:spTree>
    <p:extLst>
      <p:ext uri="{BB962C8B-B14F-4D97-AF65-F5344CB8AC3E}">
        <p14:creationId xmlns:p14="http://schemas.microsoft.com/office/powerpoint/2010/main" val="342596125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9EFEB70D-97AC-4E0B-9AE8-F5214B5F9FB4}"/>
              </a:ext>
            </a:extLst>
          </p:cNvPr>
          <p:cNvSpPr>
            <a:spLocks noGrp="1" noChangeArrowheads="1"/>
          </p:cNvSpPr>
          <p:nvPr>
            <p:ph type="dt" sz="half" idx="10"/>
          </p:nvPr>
        </p:nvSpPr>
        <p:spPr/>
        <p:txBody>
          <a:bodyPr/>
          <a:lstStyle>
            <a:lvl1pPr>
              <a:defRPr/>
            </a:lvl1pPr>
          </a:lstStyle>
          <a:p>
            <a:pPr>
              <a:defRPr/>
            </a:pPr>
            <a:fld id="{BA332990-DA91-46E5-869D-306AC64F74A7}" type="datetime1">
              <a:rPr lang="en-US"/>
              <a:pPr>
                <a:defRPr/>
              </a:pPr>
              <a:t>9/12/2021</a:t>
            </a:fld>
            <a:endParaRPr lang="en-US"/>
          </a:p>
        </p:txBody>
      </p:sp>
      <p:sp>
        <p:nvSpPr>
          <p:cNvPr id="6" name="Rectangle 7">
            <a:extLst>
              <a:ext uri="{FF2B5EF4-FFF2-40B4-BE49-F238E27FC236}">
                <a16:creationId xmlns:a16="http://schemas.microsoft.com/office/drawing/2014/main" id="{C1963328-DC77-436C-A0BE-2B0B393F26BA}"/>
              </a:ext>
            </a:extLst>
          </p:cNvPr>
          <p:cNvSpPr>
            <a:spLocks noGrp="1" noChangeArrowheads="1"/>
          </p:cNvSpPr>
          <p:nvPr>
            <p:ph type="sldNum" sz="quarter" idx="11"/>
          </p:nvPr>
        </p:nvSpPr>
        <p:spPr/>
        <p:txBody>
          <a:bodyPr/>
          <a:lstStyle>
            <a:lvl1pPr>
              <a:defRPr/>
            </a:lvl1pPr>
          </a:lstStyle>
          <a:p>
            <a:fld id="{7D402F1D-5646-49FD-9E2C-CE22B7828E3D}" type="slidenum">
              <a:rPr lang="en-US" altLang="en-US"/>
              <a:pPr/>
              <a:t>‹#›</a:t>
            </a:fld>
            <a:endParaRPr lang="en-US" altLang="en-US"/>
          </a:p>
        </p:txBody>
      </p:sp>
    </p:spTree>
    <p:extLst>
      <p:ext uri="{BB962C8B-B14F-4D97-AF65-F5344CB8AC3E}">
        <p14:creationId xmlns:p14="http://schemas.microsoft.com/office/powerpoint/2010/main" val="422193799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0EA62962-1137-4581-9C23-4D52C9D2445D}"/>
              </a:ext>
            </a:extLst>
          </p:cNvPr>
          <p:cNvSpPr>
            <a:spLocks noGrp="1" noChangeArrowheads="1"/>
          </p:cNvSpPr>
          <p:nvPr>
            <p:ph type="dt" sz="half" idx="10"/>
          </p:nvPr>
        </p:nvSpPr>
        <p:spPr/>
        <p:txBody>
          <a:bodyPr/>
          <a:lstStyle>
            <a:lvl1pPr>
              <a:defRPr/>
            </a:lvl1pPr>
          </a:lstStyle>
          <a:p>
            <a:pPr>
              <a:defRPr/>
            </a:pPr>
            <a:fld id="{7461ED50-7940-4235-9854-63F91E52830A}" type="datetime1">
              <a:rPr lang="en-US"/>
              <a:pPr>
                <a:defRPr/>
              </a:pPr>
              <a:t>9/12/2021</a:t>
            </a:fld>
            <a:endParaRPr lang="en-US"/>
          </a:p>
        </p:txBody>
      </p:sp>
      <p:sp>
        <p:nvSpPr>
          <p:cNvPr id="5" name="Rectangle 7">
            <a:extLst>
              <a:ext uri="{FF2B5EF4-FFF2-40B4-BE49-F238E27FC236}">
                <a16:creationId xmlns:a16="http://schemas.microsoft.com/office/drawing/2014/main" id="{7D8C7BFA-5CB7-4F2F-89FA-1E6BEC500DAA}"/>
              </a:ext>
            </a:extLst>
          </p:cNvPr>
          <p:cNvSpPr>
            <a:spLocks noGrp="1" noChangeArrowheads="1"/>
          </p:cNvSpPr>
          <p:nvPr>
            <p:ph type="sldNum" sz="quarter" idx="11"/>
          </p:nvPr>
        </p:nvSpPr>
        <p:spPr/>
        <p:txBody>
          <a:bodyPr/>
          <a:lstStyle>
            <a:lvl1pPr>
              <a:defRPr/>
            </a:lvl1pPr>
          </a:lstStyle>
          <a:p>
            <a:fld id="{50817B27-F52F-4B95-8C40-0C34F2D8F89E}" type="slidenum">
              <a:rPr lang="en-US" altLang="en-US"/>
              <a:pPr/>
              <a:t>‹#›</a:t>
            </a:fld>
            <a:endParaRPr lang="en-US" altLang="en-US"/>
          </a:p>
        </p:txBody>
      </p:sp>
    </p:spTree>
    <p:extLst>
      <p:ext uri="{BB962C8B-B14F-4D97-AF65-F5344CB8AC3E}">
        <p14:creationId xmlns:p14="http://schemas.microsoft.com/office/powerpoint/2010/main" val="4128907175"/>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64363" y="617538"/>
            <a:ext cx="1990725" cy="5514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0" y="617538"/>
            <a:ext cx="5821363" cy="5514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DF22A126-9C64-475E-B101-722E77F47231}"/>
              </a:ext>
            </a:extLst>
          </p:cNvPr>
          <p:cNvSpPr>
            <a:spLocks noGrp="1" noChangeArrowheads="1"/>
          </p:cNvSpPr>
          <p:nvPr>
            <p:ph type="dt" sz="half" idx="10"/>
          </p:nvPr>
        </p:nvSpPr>
        <p:spPr/>
        <p:txBody>
          <a:bodyPr/>
          <a:lstStyle>
            <a:lvl1pPr>
              <a:defRPr/>
            </a:lvl1pPr>
          </a:lstStyle>
          <a:p>
            <a:pPr>
              <a:defRPr/>
            </a:pPr>
            <a:fld id="{F7A4A82A-80B0-4200-872E-25FDE4630C9A}" type="datetime1">
              <a:rPr lang="en-US"/>
              <a:pPr>
                <a:defRPr/>
              </a:pPr>
              <a:t>9/12/2021</a:t>
            </a:fld>
            <a:endParaRPr lang="en-US"/>
          </a:p>
        </p:txBody>
      </p:sp>
      <p:sp>
        <p:nvSpPr>
          <p:cNvPr id="5" name="Rectangle 7">
            <a:extLst>
              <a:ext uri="{FF2B5EF4-FFF2-40B4-BE49-F238E27FC236}">
                <a16:creationId xmlns:a16="http://schemas.microsoft.com/office/drawing/2014/main" id="{8920A69A-DE8F-44A8-B474-77E0B7E9C0F1}"/>
              </a:ext>
            </a:extLst>
          </p:cNvPr>
          <p:cNvSpPr>
            <a:spLocks noGrp="1" noChangeArrowheads="1"/>
          </p:cNvSpPr>
          <p:nvPr>
            <p:ph type="sldNum" sz="quarter" idx="11"/>
          </p:nvPr>
        </p:nvSpPr>
        <p:spPr/>
        <p:txBody>
          <a:bodyPr/>
          <a:lstStyle>
            <a:lvl1pPr>
              <a:defRPr/>
            </a:lvl1pPr>
          </a:lstStyle>
          <a:p>
            <a:fld id="{5A10DE57-3AB6-46DA-B14B-799967FAA062}" type="slidenum">
              <a:rPr lang="en-US" altLang="en-US"/>
              <a:pPr/>
              <a:t>‹#›</a:t>
            </a:fld>
            <a:endParaRPr lang="en-US" altLang="en-US"/>
          </a:p>
        </p:txBody>
      </p:sp>
    </p:spTree>
    <p:extLst>
      <p:ext uri="{BB962C8B-B14F-4D97-AF65-F5344CB8AC3E}">
        <p14:creationId xmlns:p14="http://schemas.microsoft.com/office/powerpoint/2010/main" val="217618705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a:extLst>
              <a:ext uri="{FF2B5EF4-FFF2-40B4-BE49-F238E27FC236}">
                <a16:creationId xmlns:a16="http://schemas.microsoft.com/office/drawing/2014/main" id="{8985483F-F883-4C95-B894-55498D36A84E}"/>
              </a:ext>
            </a:extLst>
          </p:cNvPr>
          <p:cNvSpPr>
            <a:spLocks noGrp="1" noChangeArrowheads="1"/>
          </p:cNvSpPr>
          <p:nvPr>
            <p:ph type="dt" sz="half" idx="10"/>
          </p:nvPr>
        </p:nvSpPr>
        <p:spPr/>
        <p:txBody>
          <a:bodyPr/>
          <a:lstStyle>
            <a:lvl1pPr>
              <a:defRPr/>
            </a:lvl1pPr>
          </a:lstStyle>
          <a:p>
            <a:pPr>
              <a:defRPr/>
            </a:pPr>
            <a:fld id="{FB2D813D-44D3-4DE2-90B0-2DEB1C1DEDAC}" type="datetime1">
              <a:rPr lang="en-US"/>
              <a:pPr>
                <a:defRPr/>
              </a:pPr>
              <a:t>9/12/2021</a:t>
            </a:fld>
            <a:endParaRPr lang="en-US"/>
          </a:p>
        </p:txBody>
      </p:sp>
      <p:sp>
        <p:nvSpPr>
          <p:cNvPr id="5" name="Rectangle 7">
            <a:extLst>
              <a:ext uri="{FF2B5EF4-FFF2-40B4-BE49-F238E27FC236}">
                <a16:creationId xmlns:a16="http://schemas.microsoft.com/office/drawing/2014/main" id="{3495C356-D3C7-4047-9677-BB71249FD07E}"/>
              </a:ext>
            </a:extLst>
          </p:cNvPr>
          <p:cNvSpPr>
            <a:spLocks noGrp="1" noChangeArrowheads="1"/>
          </p:cNvSpPr>
          <p:nvPr>
            <p:ph type="sldNum" sz="quarter" idx="11"/>
          </p:nvPr>
        </p:nvSpPr>
        <p:spPr/>
        <p:txBody>
          <a:bodyPr/>
          <a:lstStyle>
            <a:lvl1pPr>
              <a:defRPr/>
            </a:lvl1pPr>
          </a:lstStyle>
          <a:p>
            <a:fld id="{9CFEF6E7-6142-48CA-8CA3-EB35460AE26C}" type="slidenum">
              <a:rPr lang="en-US" altLang="en-US"/>
              <a:pPr/>
              <a:t>‹#›</a:t>
            </a:fld>
            <a:endParaRPr lang="en-US" altLang="en-US"/>
          </a:p>
        </p:txBody>
      </p:sp>
    </p:spTree>
    <p:extLst>
      <p:ext uri="{BB962C8B-B14F-4D97-AF65-F5344CB8AC3E}">
        <p14:creationId xmlns:p14="http://schemas.microsoft.com/office/powerpoint/2010/main" val="23276837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5A8FFEF5-8F4C-4F5F-B52C-0007B8139DC3}"/>
              </a:ext>
            </a:extLst>
          </p:cNvPr>
          <p:cNvSpPr>
            <a:spLocks noGrp="1" noChangeArrowheads="1"/>
          </p:cNvSpPr>
          <p:nvPr>
            <p:ph type="dt" sz="half" idx="10"/>
          </p:nvPr>
        </p:nvSpPr>
        <p:spPr/>
        <p:txBody>
          <a:bodyPr/>
          <a:lstStyle>
            <a:lvl1pPr>
              <a:defRPr/>
            </a:lvl1pPr>
          </a:lstStyle>
          <a:p>
            <a:pPr>
              <a:defRPr/>
            </a:pPr>
            <a:fld id="{D407D36C-5634-42A3-8F9F-CF3E53C650CD}" type="datetime1">
              <a:rPr lang="en-US"/>
              <a:pPr>
                <a:defRPr/>
              </a:pPr>
              <a:t>9/12/2021</a:t>
            </a:fld>
            <a:endParaRPr lang="en-US"/>
          </a:p>
        </p:txBody>
      </p:sp>
      <p:sp>
        <p:nvSpPr>
          <p:cNvPr id="4" name="Rectangle 7">
            <a:extLst>
              <a:ext uri="{FF2B5EF4-FFF2-40B4-BE49-F238E27FC236}">
                <a16:creationId xmlns:a16="http://schemas.microsoft.com/office/drawing/2014/main" id="{F0ABC5A3-E2BB-44BB-A9C3-1D926FCCC105}"/>
              </a:ext>
            </a:extLst>
          </p:cNvPr>
          <p:cNvSpPr>
            <a:spLocks noGrp="1" noChangeArrowheads="1"/>
          </p:cNvSpPr>
          <p:nvPr>
            <p:ph type="sldNum" sz="quarter" idx="11"/>
          </p:nvPr>
        </p:nvSpPr>
        <p:spPr/>
        <p:txBody>
          <a:bodyPr/>
          <a:lstStyle>
            <a:lvl1pPr>
              <a:defRPr/>
            </a:lvl1pPr>
          </a:lstStyle>
          <a:p>
            <a:fld id="{CCF097D9-C893-4B8C-919A-8C3FA63AA15B}" type="slidenum">
              <a:rPr lang="en-US" altLang="en-US"/>
              <a:pPr/>
              <a:t>‹#›</a:t>
            </a:fld>
            <a:endParaRPr lang="en-US" altLang="en-US"/>
          </a:p>
        </p:txBody>
      </p:sp>
    </p:spTree>
    <p:extLst>
      <p:ext uri="{BB962C8B-B14F-4D97-AF65-F5344CB8AC3E}">
        <p14:creationId xmlns:p14="http://schemas.microsoft.com/office/powerpoint/2010/main" val="106563462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932061D7-CC2B-4249-BBCA-8E6523A72AD5}"/>
              </a:ext>
            </a:extLst>
          </p:cNvPr>
          <p:cNvSpPr>
            <a:spLocks noGrp="1" noChangeArrowheads="1"/>
          </p:cNvSpPr>
          <p:nvPr>
            <p:ph type="dt" sz="half" idx="10"/>
          </p:nvPr>
        </p:nvSpPr>
        <p:spPr/>
        <p:txBody>
          <a:bodyPr/>
          <a:lstStyle>
            <a:lvl1pPr>
              <a:defRPr/>
            </a:lvl1pPr>
          </a:lstStyle>
          <a:p>
            <a:pPr>
              <a:defRPr/>
            </a:pPr>
            <a:fld id="{6953A59C-4EB3-4224-A0B4-EC19AFE6B307}" type="datetime1">
              <a:rPr lang="en-US"/>
              <a:pPr>
                <a:defRPr/>
              </a:pPr>
              <a:t>9/12/2021</a:t>
            </a:fld>
            <a:endParaRPr lang="en-US"/>
          </a:p>
        </p:txBody>
      </p:sp>
      <p:sp>
        <p:nvSpPr>
          <p:cNvPr id="5" name="Rectangle 7">
            <a:extLst>
              <a:ext uri="{FF2B5EF4-FFF2-40B4-BE49-F238E27FC236}">
                <a16:creationId xmlns:a16="http://schemas.microsoft.com/office/drawing/2014/main" id="{17F95F0D-E1A3-4C27-B6AD-1B9F9FAC7E8C}"/>
              </a:ext>
            </a:extLst>
          </p:cNvPr>
          <p:cNvSpPr>
            <a:spLocks noGrp="1" noChangeArrowheads="1"/>
          </p:cNvSpPr>
          <p:nvPr>
            <p:ph type="sldNum" sz="quarter" idx="11"/>
          </p:nvPr>
        </p:nvSpPr>
        <p:spPr/>
        <p:txBody>
          <a:bodyPr/>
          <a:lstStyle>
            <a:lvl1pPr>
              <a:defRPr/>
            </a:lvl1pPr>
          </a:lstStyle>
          <a:p>
            <a:fld id="{51885B73-492C-49BD-91EB-D807CE61B74B}" type="slidenum">
              <a:rPr lang="en-US" altLang="en-US"/>
              <a:pPr/>
              <a:t>‹#›</a:t>
            </a:fld>
            <a:endParaRPr lang="en-US" altLang="en-US"/>
          </a:p>
        </p:txBody>
      </p:sp>
    </p:spTree>
    <p:extLst>
      <p:ext uri="{BB962C8B-B14F-4D97-AF65-F5344CB8AC3E}">
        <p14:creationId xmlns:p14="http://schemas.microsoft.com/office/powerpoint/2010/main" val="241844636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90600" y="1981200"/>
            <a:ext cx="3905250" cy="4151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48250" y="1981200"/>
            <a:ext cx="3906838" cy="41513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07DDC7E2-9DD5-43C2-9251-A8374C55F7E0}"/>
              </a:ext>
            </a:extLst>
          </p:cNvPr>
          <p:cNvSpPr>
            <a:spLocks noGrp="1" noChangeArrowheads="1"/>
          </p:cNvSpPr>
          <p:nvPr>
            <p:ph type="dt" sz="half" idx="10"/>
          </p:nvPr>
        </p:nvSpPr>
        <p:spPr/>
        <p:txBody>
          <a:bodyPr/>
          <a:lstStyle>
            <a:lvl1pPr>
              <a:defRPr/>
            </a:lvl1pPr>
          </a:lstStyle>
          <a:p>
            <a:pPr>
              <a:defRPr/>
            </a:pPr>
            <a:fld id="{AED0BFE5-6F7F-499D-93F2-CFF18100D50E}" type="datetime1">
              <a:rPr lang="en-US"/>
              <a:pPr>
                <a:defRPr/>
              </a:pPr>
              <a:t>9/12/2021</a:t>
            </a:fld>
            <a:endParaRPr lang="en-US"/>
          </a:p>
        </p:txBody>
      </p:sp>
      <p:sp>
        <p:nvSpPr>
          <p:cNvPr id="6" name="Rectangle 7">
            <a:extLst>
              <a:ext uri="{FF2B5EF4-FFF2-40B4-BE49-F238E27FC236}">
                <a16:creationId xmlns:a16="http://schemas.microsoft.com/office/drawing/2014/main" id="{E2002A74-A419-4ECB-9643-A1AC19BFF2EE}"/>
              </a:ext>
            </a:extLst>
          </p:cNvPr>
          <p:cNvSpPr>
            <a:spLocks noGrp="1" noChangeArrowheads="1"/>
          </p:cNvSpPr>
          <p:nvPr>
            <p:ph type="sldNum" sz="quarter" idx="11"/>
          </p:nvPr>
        </p:nvSpPr>
        <p:spPr/>
        <p:txBody>
          <a:bodyPr/>
          <a:lstStyle>
            <a:lvl1pPr>
              <a:defRPr/>
            </a:lvl1pPr>
          </a:lstStyle>
          <a:p>
            <a:fld id="{3CCC9A6F-B4CD-4372-AEC9-7E25EFBC6C76}" type="slidenum">
              <a:rPr lang="en-US" altLang="en-US"/>
              <a:pPr/>
              <a:t>‹#›</a:t>
            </a:fld>
            <a:endParaRPr lang="en-US" altLang="en-US"/>
          </a:p>
        </p:txBody>
      </p:sp>
    </p:spTree>
    <p:extLst>
      <p:ext uri="{BB962C8B-B14F-4D97-AF65-F5344CB8AC3E}">
        <p14:creationId xmlns:p14="http://schemas.microsoft.com/office/powerpoint/2010/main" val="32896279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81FF6CC0-4830-4B38-84D7-FC150B45971B}"/>
              </a:ext>
            </a:extLst>
          </p:cNvPr>
          <p:cNvSpPr>
            <a:spLocks noGrp="1" noChangeArrowheads="1"/>
          </p:cNvSpPr>
          <p:nvPr>
            <p:ph type="dt" sz="half" idx="10"/>
          </p:nvPr>
        </p:nvSpPr>
        <p:spPr/>
        <p:txBody>
          <a:bodyPr/>
          <a:lstStyle>
            <a:lvl1pPr>
              <a:defRPr/>
            </a:lvl1pPr>
          </a:lstStyle>
          <a:p>
            <a:pPr>
              <a:defRPr/>
            </a:pPr>
            <a:fld id="{C054C329-9114-4A1D-82F4-93375ADA0539}" type="datetime1">
              <a:rPr lang="en-US"/>
              <a:pPr>
                <a:defRPr/>
              </a:pPr>
              <a:t>9/12/2021</a:t>
            </a:fld>
            <a:endParaRPr lang="en-US"/>
          </a:p>
        </p:txBody>
      </p:sp>
      <p:sp>
        <p:nvSpPr>
          <p:cNvPr id="8" name="Slide Number Placeholder 7">
            <a:extLst>
              <a:ext uri="{FF2B5EF4-FFF2-40B4-BE49-F238E27FC236}">
                <a16:creationId xmlns:a16="http://schemas.microsoft.com/office/drawing/2014/main" id="{FEE35C46-D9BA-4D32-9695-1EF1D13FFF90}"/>
              </a:ext>
            </a:extLst>
          </p:cNvPr>
          <p:cNvSpPr>
            <a:spLocks noGrp="1" noChangeArrowheads="1"/>
          </p:cNvSpPr>
          <p:nvPr>
            <p:ph type="sldNum" sz="quarter" idx="11"/>
          </p:nvPr>
        </p:nvSpPr>
        <p:spPr/>
        <p:txBody>
          <a:bodyPr/>
          <a:lstStyle>
            <a:lvl1pPr>
              <a:defRPr/>
            </a:lvl1pPr>
          </a:lstStyle>
          <a:p>
            <a:fld id="{A08E707A-4A83-4FF0-8D32-84BB20FA1395}" type="slidenum">
              <a:rPr lang="en-US" altLang="en-US"/>
              <a:pPr/>
              <a:t>‹#›</a:t>
            </a:fld>
            <a:endParaRPr lang="en-US" altLang="en-US"/>
          </a:p>
        </p:txBody>
      </p:sp>
    </p:spTree>
    <p:extLst>
      <p:ext uri="{BB962C8B-B14F-4D97-AF65-F5344CB8AC3E}">
        <p14:creationId xmlns:p14="http://schemas.microsoft.com/office/powerpoint/2010/main" val="206586447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9E904949-C177-42C3-9322-26D2DBAEC015}"/>
              </a:ext>
            </a:extLst>
          </p:cNvPr>
          <p:cNvSpPr>
            <a:spLocks noGrp="1" noChangeArrowheads="1"/>
          </p:cNvSpPr>
          <p:nvPr>
            <p:ph type="dt" sz="half" idx="10"/>
          </p:nvPr>
        </p:nvSpPr>
        <p:spPr/>
        <p:txBody>
          <a:bodyPr/>
          <a:lstStyle>
            <a:lvl1pPr>
              <a:defRPr/>
            </a:lvl1pPr>
          </a:lstStyle>
          <a:p>
            <a:pPr>
              <a:defRPr/>
            </a:pPr>
            <a:fld id="{7DBF0F69-0ACB-4F65-A98B-60FFC025263F}" type="datetime1">
              <a:rPr lang="en-US"/>
              <a:pPr>
                <a:defRPr/>
              </a:pPr>
              <a:t>9/12/2021</a:t>
            </a:fld>
            <a:endParaRPr lang="en-US"/>
          </a:p>
        </p:txBody>
      </p:sp>
      <p:sp>
        <p:nvSpPr>
          <p:cNvPr id="4" name="Rectangle 7">
            <a:extLst>
              <a:ext uri="{FF2B5EF4-FFF2-40B4-BE49-F238E27FC236}">
                <a16:creationId xmlns:a16="http://schemas.microsoft.com/office/drawing/2014/main" id="{82A57D19-20C1-4DF5-B35A-67AEF6669632}"/>
              </a:ext>
            </a:extLst>
          </p:cNvPr>
          <p:cNvSpPr>
            <a:spLocks noGrp="1" noChangeArrowheads="1"/>
          </p:cNvSpPr>
          <p:nvPr>
            <p:ph type="sldNum" sz="quarter" idx="11"/>
          </p:nvPr>
        </p:nvSpPr>
        <p:spPr/>
        <p:txBody>
          <a:bodyPr/>
          <a:lstStyle>
            <a:lvl1pPr>
              <a:defRPr/>
            </a:lvl1pPr>
          </a:lstStyle>
          <a:p>
            <a:fld id="{7FF3E56F-7BEA-427B-9F6F-A181D58EEE03}" type="slidenum">
              <a:rPr lang="en-US" altLang="en-US"/>
              <a:pPr/>
              <a:t>‹#›</a:t>
            </a:fld>
            <a:endParaRPr lang="en-US" altLang="en-US"/>
          </a:p>
        </p:txBody>
      </p:sp>
    </p:spTree>
    <p:extLst>
      <p:ext uri="{BB962C8B-B14F-4D97-AF65-F5344CB8AC3E}">
        <p14:creationId xmlns:p14="http://schemas.microsoft.com/office/powerpoint/2010/main" val="98842916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13F1BAD-3F5C-4207-B34E-F80B524BF671}"/>
              </a:ext>
            </a:extLst>
          </p:cNvPr>
          <p:cNvSpPr>
            <a:spLocks noGrp="1" noChangeArrowheads="1"/>
          </p:cNvSpPr>
          <p:nvPr>
            <p:ph type="dt" sz="half" idx="10"/>
          </p:nvPr>
        </p:nvSpPr>
        <p:spPr/>
        <p:txBody>
          <a:bodyPr/>
          <a:lstStyle>
            <a:lvl1pPr>
              <a:defRPr/>
            </a:lvl1pPr>
          </a:lstStyle>
          <a:p>
            <a:pPr>
              <a:defRPr/>
            </a:pPr>
            <a:fld id="{8F83E22D-8956-4030-BF34-01A53F85746E}" type="datetime1">
              <a:rPr lang="en-US"/>
              <a:pPr>
                <a:defRPr/>
              </a:pPr>
              <a:t>9/12/2021</a:t>
            </a:fld>
            <a:endParaRPr lang="en-US"/>
          </a:p>
        </p:txBody>
      </p:sp>
      <p:sp>
        <p:nvSpPr>
          <p:cNvPr id="3" name="Rectangle 7">
            <a:extLst>
              <a:ext uri="{FF2B5EF4-FFF2-40B4-BE49-F238E27FC236}">
                <a16:creationId xmlns:a16="http://schemas.microsoft.com/office/drawing/2014/main" id="{67BEE6EC-CF2A-4891-AA49-266145E95E31}"/>
              </a:ext>
            </a:extLst>
          </p:cNvPr>
          <p:cNvSpPr>
            <a:spLocks noGrp="1" noChangeArrowheads="1"/>
          </p:cNvSpPr>
          <p:nvPr>
            <p:ph type="sldNum" sz="quarter" idx="11"/>
          </p:nvPr>
        </p:nvSpPr>
        <p:spPr/>
        <p:txBody>
          <a:bodyPr/>
          <a:lstStyle>
            <a:lvl1pPr>
              <a:defRPr/>
            </a:lvl1pPr>
          </a:lstStyle>
          <a:p>
            <a:fld id="{6DA64CBF-E624-46A8-A36D-33C6F91D5CBD}" type="slidenum">
              <a:rPr lang="en-US" altLang="en-US"/>
              <a:pPr/>
              <a:t>‹#›</a:t>
            </a:fld>
            <a:endParaRPr lang="en-US" altLang="en-US"/>
          </a:p>
        </p:txBody>
      </p:sp>
    </p:spTree>
    <p:extLst>
      <p:ext uri="{BB962C8B-B14F-4D97-AF65-F5344CB8AC3E}">
        <p14:creationId xmlns:p14="http://schemas.microsoft.com/office/powerpoint/2010/main" val="2581147367"/>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82E86A93-7FAB-473A-80BB-D851D3850188}"/>
              </a:ext>
            </a:extLst>
          </p:cNvPr>
          <p:cNvSpPr>
            <a:spLocks noGrp="1" noChangeArrowheads="1"/>
          </p:cNvSpPr>
          <p:nvPr>
            <p:ph type="dt" sz="half" idx="10"/>
          </p:nvPr>
        </p:nvSpPr>
        <p:spPr/>
        <p:txBody>
          <a:bodyPr/>
          <a:lstStyle>
            <a:lvl1pPr>
              <a:defRPr/>
            </a:lvl1pPr>
          </a:lstStyle>
          <a:p>
            <a:pPr>
              <a:defRPr/>
            </a:pPr>
            <a:fld id="{62402C62-03CC-48C6-83E6-149BA0FFA244}" type="datetime1">
              <a:rPr lang="en-US"/>
              <a:pPr>
                <a:defRPr/>
              </a:pPr>
              <a:t>9/12/2021</a:t>
            </a:fld>
            <a:endParaRPr lang="en-US"/>
          </a:p>
        </p:txBody>
      </p:sp>
      <p:sp>
        <p:nvSpPr>
          <p:cNvPr id="6" name="Rectangle 7">
            <a:extLst>
              <a:ext uri="{FF2B5EF4-FFF2-40B4-BE49-F238E27FC236}">
                <a16:creationId xmlns:a16="http://schemas.microsoft.com/office/drawing/2014/main" id="{7EDC83E6-5878-4037-9F58-1D8CDAEF273F}"/>
              </a:ext>
            </a:extLst>
          </p:cNvPr>
          <p:cNvSpPr>
            <a:spLocks noGrp="1" noChangeArrowheads="1"/>
          </p:cNvSpPr>
          <p:nvPr>
            <p:ph type="sldNum" sz="quarter" idx="11"/>
          </p:nvPr>
        </p:nvSpPr>
        <p:spPr/>
        <p:txBody>
          <a:bodyPr/>
          <a:lstStyle>
            <a:lvl1pPr>
              <a:defRPr/>
            </a:lvl1pPr>
          </a:lstStyle>
          <a:p>
            <a:fld id="{AC678199-E4E4-45AF-81C6-F0AA9155609D}" type="slidenum">
              <a:rPr lang="en-US" altLang="en-US"/>
              <a:pPr/>
              <a:t>‹#›</a:t>
            </a:fld>
            <a:endParaRPr lang="en-US" altLang="en-US"/>
          </a:p>
        </p:txBody>
      </p:sp>
    </p:spTree>
    <p:extLst>
      <p:ext uri="{BB962C8B-B14F-4D97-AF65-F5344CB8AC3E}">
        <p14:creationId xmlns:p14="http://schemas.microsoft.com/office/powerpoint/2010/main" val="238526867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5978852-7E94-DB46-9BEF-9D1FBF668FEA}"/>
              </a:ext>
            </a:extLst>
          </p:cNvPr>
          <p:cNvSpPr>
            <a:spLocks noChangeArrowheads="1"/>
          </p:cNvSpPr>
          <p:nvPr/>
        </p:nvSpPr>
        <p:spPr bwMode="gray">
          <a:xfrm>
            <a:off x="228600" y="1781175"/>
            <a:ext cx="8686800"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eaLnBrk="1" hangingPunct="1">
              <a:defRPr/>
            </a:pPr>
            <a:endParaRPr kumimoji="1" lang="en-US" altLang="en-US">
              <a:cs typeface="+mn-cs"/>
            </a:endParaRPr>
          </a:p>
        </p:txBody>
      </p:sp>
      <p:sp>
        <p:nvSpPr>
          <p:cNvPr id="1027" name="Rectangle 3">
            <a:extLst>
              <a:ext uri="{FF2B5EF4-FFF2-40B4-BE49-F238E27FC236}">
                <a16:creationId xmlns:a16="http://schemas.microsoft.com/office/drawing/2014/main" id="{B7170930-42CA-41DD-BE8E-359F59973D01}"/>
              </a:ext>
            </a:extLst>
          </p:cNvPr>
          <p:cNvSpPr>
            <a:spLocks noGrp="1" noChangeArrowheads="1"/>
          </p:cNvSpPr>
          <p:nvPr>
            <p:ph type="title"/>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EFD3E56E-6D31-4FB5-8314-450A1CC08CD5}"/>
              </a:ext>
            </a:extLst>
          </p:cNvPr>
          <p:cNvSpPr>
            <a:spLocks noGrp="1" noChangeArrowheads="1"/>
          </p:cNvSpPr>
          <p:nvPr>
            <p:ph type="body" idx="1"/>
          </p:nvPr>
        </p:nvSpPr>
        <p:spPr bwMode="auto">
          <a:xfrm>
            <a:off x="990600" y="1981200"/>
            <a:ext cx="7964488" cy="415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54629" name="Rectangle 5">
            <a:extLst>
              <a:ext uri="{FF2B5EF4-FFF2-40B4-BE49-F238E27FC236}">
                <a16:creationId xmlns:a16="http://schemas.microsoft.com/office/drawing/2014/main" id="{E7F5D005-C0F6-4D44-8803-23378EDAE391}"/>
              </a:ext>
            </a:extLst>
          </p:cNvPr>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400">
                <a:latin typeface="Arial" charset="0"/>
                <a:cs typeface="+mn-cs"/>
              </a:defRPr>
            </a:lvl1pPr>
          </a:lstStyle>
          <a:p>
            <a:pPr>
              <a:defRPr/>
            </a:pPr>
            <a:fld id="{A646EDB8-6D61-4BDC-B9C6-5C4AD77EB00F}" type="datetime1">
              <a:rPr lang="en-US"/>
              <a:pPr>
                <a:defRPr/>
              </a:pPr>
              <a:t>9/12/2021</a:t>
            </a:fld>
            <a:endParaRPr lang="en-US"/>
          </a:p>
        </p:txBody>
      </p:sp>
      <p:sp>
        <p:nvSpPr>
          <p:cNvPr id="154631" name="Rectangle 7">
            <a:extLst>
              <a:ext uri="{FF2B5EF4-FFF2-40B4-BE49-F238E27FC236}">
                <a16:creationId xmlns:a16="http://schemas.microsoft.com/office/drawing/2014/main" id="{DA6C9BA6-CA49-CE46-AA2C-1C5000C35AF0}"/>
              </a:ext>
            </a:extLst>
          </p:cNvPr>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vl1pPr>
          </a:lstStyle>
          <a:p>
            <a:fld id="{BC7B0175-3E86-48D2-8199-308A6AD8BCE7}" type="slidenum">
              <a:rPr lang="en-US" altLang="en-US"/>
              <a:pPr/>
              <a:t>‹#›</a:t>
            </a:fld>
            <a:endParaRPr lang="en-US" altLang="en-US"/>
          </a:p>
        </p:txBody>
      </p:sp>
      <p:pic>
        <p:nvPicPr>
          <p:cNvPr id="1031" name="Picture 8" descr="icon.tif">
            <a:extLst>
              <a:ext uri="{FF2B5EF4-FFF2-40B4-BE49-F238E27FC236}">
                <a16:creationId xmlns:a16="http://schemas.microsoft.com/office/drawing/2014/main" id="{E4550125-2E76-4FB8-A5AB-31E8E2FCE39D}"/>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28600" y="785813"/>
            <a:ext cx="830263"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4" r:id="rId6"/>
    <p:sldLayoutId id="2147484755" r:id="rId7"/>
    <p:sldLayoutId id="2147484756" r:id="rId8"/>
    <p:sldLayoutId id="2147484757" r:id="rId9"/>
    <p:sldLayoutId id="2147484758" r:id="rId10"/>
    <p:sldLayoutId id="2147484759" r:id="rId11"/>
    <p:sldLayoutId id="2147484760" r:id="rId12"/>
  </p:sldLayoutIdLst>
  <p:transition spd="med"/>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charset="0"/>
        </a:defRPr>
      </a:lvl2pPr>
      <a:lvl3pPr algn="l" rtl="0" eaLnBrk="0" fontAlgn="base" hangingPunct="0">
        <a:spcBef>
          <a:spcPct val="0"/>
        </a:spcBef>
        <a:spcAft>
          <a:spcPct val="0"/>
        </a:spcAft>
        <a:defRPr sz="4400">
          <a:solidFill>
            <a:schemeClr val="tx2"/>
          </a:solidFill>
          <a:latin typeface="Arial" charset="0"/>
        </a:defRPr>
      </a:lvl3pPr>
      <a:lvl4pPr algn="l" rtl="0" eaLnBrk="0" fontAlgn="base" hangingPunct="0">
        <a:spcBef>
          <a:spcPct val="0"/>
        </a:spcBef>
        <a:spcAft>
          <a:spcPct val="0"/>
        </a:spcAft>
        <a:defRPr sz="4400">
          <a:solidFill>
            <a:schemeClr val="tx2"/>
          </a:solidFill>
          <a:latin typeface="Arial" charset="0"/>
        </a:defRPr>
      </a:lvl4pPr>
      <a:lvl5pPr algn="l" rtl="0" eaLnBrk="0" fontAlgn="base" hangingPunct="0">
        <a:spcBef>
          <a:spcPct val="0"/>
        </a:spcBef>
        <a:spcAft>
          <a:spcPct val="0"/>
        </a:spcAft>
        <a:defRPr sz="4400">
          <a:solidFill>
            <a:schemeClr val="tx2"/>
          </a:solidFill>
          <a:latin typeface="Arial" charset="0"/>
        </a:defRPr>
      </a:lvl5pPr>
      <a:lvl6pPr marL="457200" algn="l" rtl="0" fontAlgn="base">
        <a:spcBef>
          <a:spcPct val="0"/>
        </a:spcBef>
        <a:spcAft>
          <a:spcPct val="0"/>
        </a:spcAft>
        <a:defRPr sz="4400">
          <a:solidFill>
            <a:schemeClr val="tx2"/>
          </a:solidFill>
          <a:latin typeface="Arial" charset="0"/>
        </a:defRPr>
      </a:lvl6pPr>
      <a:lvl7pPr marL="914400" algn="l" rtl="0" fontAlgn="base">
        <a:spcBef>
          <a:spcPct val="0"/>
        </a:spcBef>
        <a:spcAft>
          <a:spcPct val="0"/>
        </a:spcAft>
        <a:defRPr sz="4400">
          <a:solidFill>
            <a:schemeClr val="tx2"/>
          </a:solidFill>
          <a:latin typeface="Arial" charset="0"/>
        </a:defRPr>
      </a:lvl7pPr>
      <a:lvl8pPr marL="1371600" algn="l" rtl="0" fontAlgn="base">
        <a:spcBef>
          <a:spcPct val="0"/>
        </a:spcBef>
        <a:spcAft>
          <a:spcPct val="0"/>
        </a:spcAft>
        <a:defRPr sz="4400">
          <a:solidFill>
            <a:schemeClr val="tx2"/>
          </a:solidFill>
          <a:latin typeface="Arial" charset="0"/>
        </a:defRPr>
      </a:lvl8pPr>
      <a:lvl9pPr marL="1828800" algn="l"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lr>
          <a:schemeClr val="accent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Char char="•"/>
        <a:defRPr sz="2800">
          <a:solidFill>
            <a:schemeClr val="tx1"/>
          </a:solidFill>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defRPr>
      </a:lvl3pPr>
      <a:lvl4pPr marL="1600200" indent="-228600" algn="l" rtl="0" eaLnBrk="0" fontAlgn="base" hangingPunct="0">
        <a:spcBef>
          <a:spcPct val="20000"/>
        </a:spcBef>
        <a:spcAft>
          <a:spcPct val="0"/>
        </a:spcAft>
        <a:buClr>
          <a:schemeClr val="accent2"/>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2"/>
        </a:buClr>
        <a:buChar char="•"/>
        <a:defRPr sz="2000">
          <a:solidFill>
            <a:schemeClr val="tx1"/>
          </a:solidFill>
          <a:latin typeface="+mn-lt"/>
        </a:defRPr>
      </a:lvl5pPr>
      <a:lvl6pPr marL="2514600" indent="-228600" algn="l" rtl="0" fontAlgn="base">
        <a:spcBef>
          <a:spcPct val="20000"/>
        </a:spcBef>
        <a:spcAft>
          <a:spcPct val="0"/>
        </a:spcAft>
        <a:buClr>
          <a:schemeClr val="accent2"/>
        </a:buClr>
        <a:buChar char="•"/>
        <a:defRPr sz="2000">
          <a:solidFill>
            <a:schemeClr val="tx1"/>
          </a:solidFill>
          <a:latin typeface="+mn-lt"/>
        </a:defRPr>
      </a:lvl6pPr>
      <a:lvl7pPr marL="2971800" indent="-228600" algn="l" rtl="0" fontAlgn="base">
        <a:spcBef>
          <a:spcPct val="20000"/>
        </a:spcBef>
        <a:spcAft>
          <a:spcPct val="0"/>
        </a:spcAft>
        <a:buClr>
          <a:schemeClr val="accent2"/>
        </a:buClr>
        <a:buChar char="•"/>
        <a:defRPr sz="2000">
          <a:solidFill>
            <a:schemeClr val="tx1"/>
          </a:solidFill>
          <a:latin typeface="+mn-lt"/>
        </a:defRPr>
      </a:lvl7pPr>
      <a:lvl8pPr marL="3429000" indent="-228600" algn="l" rtl="0" fontAlgn="base">
        <a:spcBef>
          <a:spcPct val="20000"/>
        </a:spcBef>
        <a:spcAft>
          <a:spcPct val="0"/>
        </a:spcAft>
        <a:buClr>
          <a:schemeClr val="accent2"/>
        </a:buClr>
        <a:buChar char="•"/>
        <a:defRPr sz="2000">
          <a:solidFill>
            <a:schemeClr val="tx1"/>
          </a:solidFill>
          <a:latin typeface="+mn-lt"/>
        </a:defRPr>
      </a:lvl8pPr>
      <a:lvl9pPr marL="3886200" indent="-228600" algn="l" rtl="0" fontAlgn="base">
        <a:spcBef>
          <a:spcPct val="20000"/>
        </a:spcBef>
        <a:spcAft>
          <a:spcPct val="0"/>
        </a:spcAft>
        <a:buClr>
          <a:schemeClr val="accent2"/>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4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4C8B12DC-B844-42DB-A28C-A5E1A21DE5B8}"/>
              </a:ext>
            </a:extLst>
          </p:cNvPr>
          <p:cNvSpPr>
            <a:spLocks noGrp="1" noChangeArrowheads="1"/>
          </p:cNvSpPr>
          <p:nvPr>
            <p:ph type="title"/>
          </p:nvPr>
        </p:nvSpPr>
        <p:spPr>
          <a:xfrm>
            <a:off x="1150938" y="617538"/>
            <a:ext cx="7793037" cy="1363662"/>
          </a:xfrm>
        </p:spPr>
        <p:txBody>
          <a:bodyPr/>
          <a:lstStyle/>
          <a:p>
            <a:pPr algn="ctr"/>
            <a:r>
              <a:rPr lang="en-US" altLang="en-US" b="1" dirty="0"/>
              <a:t>COMP-520 </a:t>
            </a:r>
            <a:r>
              <a:rPr lang="en-US" altLang="en-US" b="1" dirty="0" err="1"/>
              <a:t>Advanved</a:t>
            </a:r>
            <a:r>
              <a:rPr lang="en-US" altLang="en-US" b="1" dirty="0"/>
              <a:t> Database Systems</a:t>
            </a:r>
          </a:p>
        </p:txBody>
      </p:sp>
      <p:sp>
        <p:nvSpPr>
          <p:cNvPr id="16386" name="Content Placeholder 2">
            <a:extLst>
              <a:ext uri="{FF2B5EF4-FFF2-40B4-BE49-F238E27FC236}">
                <a16:creationId xmlns:a16="http://schemas.microsoft.com/office/drawing/2014/main" id="{06222D5F-E2AE-45B6-9359-40C9D7643439}"/>
              </a:ext>
            </a:extLst>
          </p:cNvPr>
          <p:cNvSpPr>
            <a:spLocks noGrp="1" noChangeArrowheads="1"/>
          </p:cNvSpPr>
          <p:nvPr>
            <p:ph idx="1"/>
          </p:nvPr>
        </p:nvSpPr>
        <p:spPr>
          <a:xfrm>
            <a:off x="914400" y="2286000"/>
            <a:ext cx="7964488" cy="4151313"/>
          </a:xfrm>
        </p:spPr>
        <p:txBody>
          <a:bodyPr/>
          <a:lstStyle/>
          <a:p>
            <a:pPr marL="0" indent="0" algn="ctr">
              <a:buFontTx/>
              <a:buNone/>
            </a:pPr>
            <a:endParaRPr lang="en-US" altLang="en-US" sz="4800" dirty="0"/>
          </a:p>
          <a:p>
            <a:pPr marL="0" indent="0" algn="ctr">
              <a:buFontTx/>
              <a:buNone/>
            </a:pPr>
            <a:r>
              <a:rPr lang="en-US" altLang="en-US" sz="4800" dirty="0"/>
              <a:t>Database Design</a:t>
            </a:r>
          </a:p>
        </p:txBody>
      </p:sp>
      <p:sp>
        <p:nvSpPr>
          <p:cNvPr id="5" name="Title 1">
            <a:extLst>
              <a:ext uri="{FF2B5EF4-FFF2-40B4-BE49-F238E27FC236}">
                <a16:creationId xmlns:a16="http://schemas.microsoft.com/office/drawing/2014/main" id="{6ABC8D06-0F76-1D48-BF06-52FD81C456AE}"/>
              </a:ext>
            </a:extLst>
          </p:cNvPr>
          <p:cNvSpPr txBox="1">
            <a:spLocks/>
          </p:cNvSpPr>
          <p:nvPr/>
        </p:nvSpPr>
        <p:spPr bwMode="auto">
          <a:xfrm>
            <a:off x="914400" y="5105400"/>
            <a:ext cx="7793038"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charset="0"/>
              </a:defRPr>
            </a:lvl2pPr>
            <a:lvl3pPr algn="l" rtl="0" eaLnBrk="0" fontAlgn="base" hangingPunct="0">
              <a:spcBef>
                <a:spcPct val="0"/>
              </a:spcBef>
              <a:spcAft>
                <a:spcPct val="0"/>
              </a:spcAft>
              <a:defRPr sz="4400">
                <a:solidFill>
                  <a:schemeClr val="tx2"/>
                </a:solidFill>
                <a:latin typeface="Arial" charset="0"/>
              </a:defRPr>
            </a:lvl3pPr>
            <a:lvl4pPr algn="l" rtl="0" eaLnBrk="0" fontAlgn="base" hangingPunct="0">
              <a:spcBef>
                <a:spcPct val="0"/>
              </a:spcBef>
              <a:spcAft>
                <a:spcPct val="0"/>
              </a:spcAft>
              <a:defRPr sz="4400">
                <a:solidFill>
                  <a:schemeClr val="tx2"/>
                </a:solidFill>
                <a:latin typeface="Arial" charset="0"/>
              </a:defRPr>
            </a:lvl4pPr>
            <a:lvl5pPr algn="l" rtl="0" eaLnBrk="0" fontAlgn="base" hangingPunct="0">
              <a:spcBef>
                <a:spcPct val="0"/>
              </a:spcBef>
              <a:spcAft>
                <a:spcPct val="0"/>
              </a:spcAft>
              <a:defRPr sz="4400">
                <a:solidFill>
                  <a:schemeClr val="tx2"/>
                </a:solidFill>
                <a:latin typeface="Arial" charset="0"/>
              </a:defRPr>
            </a:lvl5pPr>
            <a:lvl6pPr marL="457200" algn="l" rtl="0" fontAlgn="base">
              <a:spcBef>
                <a:spcPct val="0"/>
              </a:spcBef>
              <a:spcAft>
                <a:spcPct val="0"/>
              </a:spcAft>
              <a:defRPr sz="4400">
                <a:solidFill>
                  <a:schemeClr val="tx2"/>
                </a:solidFill>
                <a:latin typeface="Arial" charset="0"/>
              </a:defRPr>
            </a:lvl6pPr>
            <a:lvl7pPr marL="914400" algn="l" rtl="0" fontAlgn="base">
              <a:spcBef>
                <a:spcPct val="0"/>
              </a:spcBef>
              <a:spcAft>
                <a:spcPct val="0"/>
              </a:spcAft>
              <a:defRPr sz="4400">
                <a:solidFill>
                  <a:schemeClr val="tx2"/>
                </a:solidFill>
                <a:latin typeface="Arial" charset="0"/>
              </a:defRPr>
            </a:lvl7pPr>
            <a:lvl8pPr marL="1371600" algn="l" rtl="0" fontAlgn="base">
              <a:spcBef>
                <a:spcPct val="0"/>
              </a:spcBef>
              <a:spcAft>
                <a:spcPct val="0"/>
              </a:spcAft>
              <a:defRPr sz="4400">
                <a:solidFill>
                  <a:schemeClr val="tx2"/>
                </a:solidFill>
                <a:latin typeface="Arial" charset="0"/>
              </a:defRPr>
            </a:lvl8pPr>
            <a:lvl9pPr marL="1828800" algn="l" rtl="0" fontAlgn="base">
              <a:spcBef>
                <a:spcPct val="0"/>
              </a:spcBef>
              <a:spcAft>
                <a:spcPct val="0"/>
              </a:spcAft>
              <a:defRPr sz="4400">
                <a:solidFill>
                  <a:schemeClr val="tx2"/>
                </a:solidFill>
                <a:latin typeface="Arial" charset="0"/>
              </a:defRPr>
            </a:lvl9pPr>
          </a:lstStyle>
          <a:p>
            <a:pPr algn="ctr">
              <a:defRPr/>
            </a:pPr>
            <a:r>
              <a:rPr lang="en-US" b="1" kern="0" dirty="0"/>
              <a:t>Dr. </a:t>
            </a:r>
            <a:r>
              <a:rPr lang="en-US" b="1" kern="0" dirty="0" err="1"/>
              <a:t>Evren</a:t>
            </a:r>
            <a:r>
              <a:rPr lang="en-US" b="1" kern="0" dirty="0"/>
              <a:t> </a:t>
            </a:r>
            <a:r>
              <a:rPr lang="en-US" b="1" kern="0" dirty="0" err="1"/>
              <a:t>Eryilmaz</a:t>
            </a:r>
            <a:endParaRPr lang="en-US" b="1" kern="0"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FC275C49-6976-44C4-8EE8-64398294D269}"/>
              </a:ext>
            </a:extLst>
          </p:cNvPr>
          <p:cNvSpPr>
            <a:spLocks noGrp="1" noChangeArrowheads="1"/>
          </p:cNvSpPr>
          <p:nvPr>
            <p:ph type="title"/>
          </p:nvPr>
        </p:nvSpPr>
        <p:spPr/>
        <p:txBody>
          <a:bodyPr/>
          <a:lstStyle/>
          <a:p>
            <a:r>
              <a:rPr lang="en-US" altLang="en-US"/>
              <a:t>Finding Functional Dependencies</a:t>
            </a:r>
          </a:p>
        </p:txBody>
      </p:sp>
      <p:sp>
        <p:nvSpPr>
          <p:cNvPr id="34818" name="Content Placeholder 2">
            <a:extLst>
              <a:ext uri="{FF2B5EF4-FFF2-40B4-BE49-F238E27FC236}">
                <a16:creationId xmlns:a16="http://schemas.microsoft.com/office/drawing/2014/main" id="{8317D937-9D75-4912-9908-DFA12565E707}"/>
              </a:ext>
            </a:extLst>
          </p:cNvPr>
          <p:cNvSpPr>
            <a:spLocks noGrp="1" noChangeArrowheads="1"/>
          </p:cNvSpPr>
          <p:nvPr>
            <p:ph idx="1"/>
          </p:nvPr>
        </p:nvSpPr>
        <p:spPr/>
        <p:txBody>
          <a:bodyPr/>
          <a:lstStyle/>
          <a:p>
            <a:pPr marL="0" indent="0">
              <a:buFontTx/>
              <a:buNone/>
            </a:pPr>
            <a:r>
              <a:rPr lang="en-US" altLang="en-US" sz="2400"/>
              <a:t>What functional dependencies exist in the table below?</a:t>
            </a:r>
          </a:p>
          <a:p>
            <a:pPr marL="0" indent="0">
              <a:buFontTx/>
              <a:buNone/>
            </a:pPr>
            <a:endParaRPr lang="en-US" altLang="en-US"/>
          </a:p>
        </p:txBody>
      </p:sp>
      <p:sp>
        <p:nvSpPr>
          <p:cNvPr id="34819" name="Slide Number Placeholder 3">
            <a:extLst>
              <a:ext uri="{FF2B5EF4-FFF2-40B4-BE49-F238E27FC236}">
                <a16:creationId xmlns:a16="http://schemas.microsoft.com/office/drawing/2014/main" id="{405C22D6-1DCC-4998-9560-7EBC215AD3D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22B95B2D-8BDB-488A-9B54-F39F93E21B03}" type="slidenum">
              <a:rPr lang="en-US" altLang="en-US" sz="1400"/>
              <a:pPr>
                <a:spcBef>
                  <a:spcPct val="0"/>
                </a:spcBef>
                <a:buClrTx/>
                <a:buFontTx/>
                <a:buNone/>
              </a:pPr>
              <a:t>10</a:t>
            </a:fld>
            <a:endParaRPr lang="en-US" altLang="en-US" sz="1400"/>
          </a:p>
        </p:txBody>
      </p:sp>
      <p:pic>
        <p:nvPicPr>
          <p:cNvPr id="34820" name="Picture 2">
            <a:extLst>
              <a:ext uri="{FF2B5EF4-FFF2-40B4-BE49-F238E27FC236}">
                <a16:creationId xmlns:a16="http://schemas.microsoft.com/office/drawing/2014/main" id="{F74D58F8-F874-42BA-BA02-22899B58F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362200"/>
            <a:ext cx="8229600" cy="3719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75F9C-C50B-4012-9319-4757EB984021}"/>
              </a:ext>
            </a:extLst>
          </p:cNvPr>
          <p:cNvSpPr>
            <a:spLocks noGrp="1"/>
          </p:cNvSpPr>
          <p:nvPr>
            <p:ph type="title"/>
          </p:nvPr>
        </p:nvSpPr>
        <p:spPr/>
        <p:txBody>
          <a:bodyPr/>
          <a:lstStyle/>
          <a:p>
            <a:r>
              <a:rPr lang="en-US" altLang="en-US" dirty="0"/>
              <a:t>Finding Functional Dependencies</a:t>
            </a:r>
            <a:endParaRPr lang="en-US" dirty="0"/>
          </a:p>
        </p:txBody>
      </p:sp>
      <p:sp>
        <p:nvSpPr>
          <p:cNvPr id="3" name="Content Placeholder 2">
            <a:extLst>
              <a:ext uri="{FF2B5EF4-FFF2-40B4-BE49-F238E27FC236}">
                <a16:creationId xmlns:a16="http://schemas.microsoft.com/office/drawing/2014/main" id="{AF4D6BEF-1D1C-41F0-8F8F-B36DB4F93C00}"/>
              </a:ext>
            </a:extLst>
          </p:cNvPr>
          <p:cNvSpPr>
            <a:spLocks noGrp="1"/>
          </p:cNvSpPr>
          <p:nvPr>
            <p:ph idx="1"/>
          </p:nvPr>
        </p:nvSpPr>
        <p:spPr/>
        <p:txBody>
          <a:bodyPr/>
          <a:lstStyle/>
          <a:p>
            <a:r>
              <a:rPr lang="en-US" dirty="0">
                <a:effectLst/>
                <a:latin typeface="Times New Roman" panose="02020603050405020304" pitchFamily="18" charset="0"/>
                <a:ea typeface="Calibri" panose="020F0502020204030204" pitchFamily="34" charset="0"/>
                <a:cs typeface="Times New Roman" panose="02020603050405020304" pitchFamily="18" charset="0"/>
              </a:rPr>
              <a:t>Buyer </a:t>
            </a:r>
            <a:r>
              <a:rPr lang="en-US"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dirty="0">
                <a:effectLst/>
                <a:latin typeface="Times New Roman" panose="02020603050405020304" pitchFamily="18" charset="0"/>
                <a:ea typeface="Calibri" panose="020F0502020204030204" pitchFamily="34" charset="0"/>
                <a:cs typeface="Times New Roman" panose="02020603050405020304" pitchFamily="18" charset="0"/>
              </a:rPr>
              <a:t>Department</a:t>
            </a:r>
          </a:p>
          <a:p>
            <a:r>
              <a:rPr lang="en-US" dirty="0">
                <a:effectLst/>
                <a:latin typeface="Times New Roman" panose="02020603050405020304" pitchFamily="18" charset="0"/>
                <a:ea typeface="Calibri" panose="020F0502020204030204" pitchFamily="34" charset="0"/>
                <a:cs typeface="Times New Roman" panose="02020603050405020304" pitchFamily="18" charset="0"/>
              </a:rPr>
              <a:t>SKU</a:t>
            </a:r>
            <a:r>
              <a:rPr lang="en-US"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SKU_Description</a:t>
            </a:r>
            <a:r>
              <a:rPr lang="en-US" dirty="0">
                <a:effectLst/>
                <a:latin typeface="Times New Roman" panose="02020603050405020304" pitchFamily="18" charset="0"/>
                <a:ea typeface="Calibri" panose="020F0502020204030204" pitchFamily="34" charset="0"/>
                <a:cs typeface="Times New Roman" panose="02020603050405020304" pitchFamily="18" charset="0"/>
              </a:rPr>
              <a:t>, Department, Buyer)</a:t>
            </a:r>
          </a:p>
          <a:p>
            <a:r>
              <a:rPr lang="en-US" dirty="0" err="1">
                <a:effectLst/>
                <a:latin typeface="Times New Roman" panose="02020603050405020304" pitchFamily="18" charset="0"/>
                <a:ea typeface="Calibri" panose="020F0502020204030204" pitchFamily="34" charset="0"/>
                <a:cs typeface="Times New Roman" panose="02020603050405020304" pitchFamily="18" charset="0"/>
              </a:rPr>
              <a:t>SKU_Description</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dirty="0">
                <a:effectLst/>
                <a:latin typeface="Times New Roman" panose="02020603050405020304" pitchFamily="18" charset="0"/>
                <a:ea typeface="Calibri" panose="020F0502020204030204" pitchFamily="34" charset="0"/>
                <a:cs typeface="Times New Roman" panose="02020603050405020304" pitchFamily="18" charset="0"/>
              </a:rPr>
              <a:t> (SKU, Department, Buyer)</a:t>
            </a:r>
          </a:p>
          <a:p>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p>
        </p:txBody>
      </p:sp>
      <p:sp>
        <p:nvSpPr>
          <p:cNvPr id="4" name="Slide Number Placeholder 3">
            <a:extLst>
              <a:ext uri="{FF2B5EF4-FFF2-40B4-BE49-F238E27FC236}">
                <a16:creationId xmlns:a16="http://schemas.microsoft.com/office/drawing/2014/main" id="{4F0A8A26-66BD-41E1-BC33-BF8C5D7C174D}"/>
              </a:ext>
            </a:extLst>
          </p:cNvPr>
          <p:cNvSpPr>
            <a:spLocks noGrp="1"/>
          </p:cNvSpPr>
          <p:nvPr>
            <p:ph type="sldNum" sz="quarter" idx="11"/>
          </p:nvPr>
        </p:nvSpPr>
        <p:spPr/>
        <p:txBody>
          <a:bodyPr/>
          <a:lstStyle/>
          <a:p>
            <a:fld id="{9CFEF6E7-6142-48CA-8CA3-EB35460AE26C}" type="slidenum">
              <a:rPr lang="en-US" altLang="en-US" smtClean="0"/>
              <a:pPr/>
              <a:t>11</a:t>
            </a:fld>
            <a:endParaRPr lang="en-US" altLang="en-US"/>
          </a:p>
        </p:txBody>
      </p:sp>
    </p:spTree>
    <p:extLst>
      <p:ext uri="{BB962C8B-B14F-4D97-AF65-F5344CB8AC3E}">
        <p14:creationId xmlns:p14="http://schemas.microsoft.com/office/powerpoint/2010/main" val="296246272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EBA2EAD1-5BF4-4645-8989-30F845F6AC2E}"/>
              </a:ext>
            </a:extLst>
          </p:cNvPr>
          <p:cNvSpPr>
            <a:spLocks noGrp="1" noChangeArrowheads="1"/>
          </p:cNvSpPr>
          <p:nvPr>
            <p:ph type="title"/>
          </p:nvPr>
        </p:nvSpPr>
        <p:spPr/>
        <p:txBody>
          <a:bodyPr/>
          <a:lstStyle/>
          <a:p>
            <a:r>
              <a:rPr lang="en-US" altLang="en-US" dirty="0"/>
              <a:t>Finding Functional Dependencies</a:t>
            </a:r>
          </a:p>
        </p:txBody>
      </p:sp>
      <p:sp>
        <p:nvSpPr>
          <p:cNvPr id="36866" name="Content Placeholder 2">
            <a:extLst>
              <a:ext uri="{FF2B5EF4-FFF2-40B4-BE49-F238E27FC236}">
                <a16:creationId xmlns:a16="http://schemas.microsoft.com/office/drawing/2014/main" id="{9E3A39EE-A963-4FA4-B019-97DDD63782CE}"/>
              </a:ext>
            </a:extLst>
          </p:cNvPr>
          <p:cNvSpPr>
            <a:spLocks noGrp="1" noChangeArrowheads="1"/>
          </p:cNvSpPr>
          <p:nvPr>
            <p:ph idx="1"/>
          </p:nvPr>
        </p:nvSpPr>
        <p:spPr/>
        <p:txBody>
          <a:bodyPr/>
          <a:lstStyle/>
          <a:p>
            <a:pPr marL="0" indent="0">
              <a:buFontTx/>
              <a:buNone/>
            </a:pPr>
            <a:r>
              <a:rPr lang="en-US" altLang="en-US" sz="2400"/>
              <a:t>What are the functional dependencies in this table?</a:t>
            </a:r>
          </a:p>
        </p:txBody>
      </p:sp>
      <p:sp>
        <p:nvSpPr>
          <p:cNvPr id="36867" name="Slide Number Placeholder 3">
            <a:extLst>
              <a:ext uri="{FF2B5EF4-FFF2-40B4-BE49-F238E27FC236}">
                <a16:creationId xmlns:a16="http://schemas.microsoft.com/office/drawing/2014/main" id="{9572A6FC-3873-46E1-97B5-346E02DFA64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998BB700-34C7-484E-A54C-25DA165DFFF3}" type="slidenum">
              <a:rPr lang="en-US" altLang="en-US" sz="1400"/>
              <a:pPr>
                <a:spcBef>
                  <a:spcPct val="0"/>
                </a:spcBef>
                <a:buClrTx/>
                <a:buFontTx/>
                <a:buNone/>
              </a:pPr>
              <a:t>12</a:t>
            </a:fld>
            <a:endParaRPr lang="en-US" altLang="en-US" sz="1400"/>
          </a:p>
        </p:txBody>
      </p:sp>
      <p:pic>
        <p:nvPicPr>
          <p:cNvPr id="36868" name="Picture 2">
            <a:extLst>
              <a:ext uri="{FF2B5EF4-FFF2-40B4-BE49-F238E27FC236}">
                <a16:creationId xmlns:a16="http://schemas.microsoft.com/office/drawing/2014/main" id="{70480961-8DF1-495F-B75D-108802285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438400"/>
            <a:ext cx="8023225"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C12BFA44-28BE-44CB-A12E-05E9E95547D6}"/>
              </a:ext>
            </a:extLst>
          </p:cNvPr>
          <p:cNvSpPr>
            <a:spLocks noGrp="1" noChangeArrowheads="1"/>
          </p:cNvSpPr>
          <p:nvPr>
            <p:ph type="title"/>
          </p:nvPr>
        </p:nvSpPr>
        <p:spPr/>
        <p:txBody>
          <a:bodyPr/>
          <a:lstStyle/>
          <a:p>
            <a:r>
              <a:rPr lang="en-US" altLang="en-US" dirty="0"/>
              <a:t>Keys in the Relational Model</a:t>
            </a:r>
          </a:p>
        </p:txBody>
      </p:sp>
      <p:sp>
        <p:nvSpPr>
          <p:cNvPr id="3" name="Content Placeholder 2">
            <a:extLst>
              <a:ext uri="{FF2B5EF4-FFF2-40B4-BE49-F238E27FC236}">
                <a16:creationId xmlns:a16="http://schemas.microsoft.com/office/drawing/2014/main" id="{CA7ED5D4-B7AE-1542-83E8-E42A04D3688A}"/>
              </a:ext>
            </a:extLst>
          </p:cNvPr>
          <p:cNvSpPr>
            <a:spLocks noGrp="1"/>
          </p:cNvSpPr>
          <p:nvPr>
            <p:ph idx="1"/>
          </p:nvPr>
        </p:nvSpPr>
        <p:spPr/>
        <p:txBody>
          <a:bodyPr/>
          <a:lstStyle/>
          <a:p>
            <a:pPr>
              <a:defRPr/>
            </a:pPr>
            <a:r>
              <a:rPr lang="en-US" dirty="0"/>
              <a:t>Key: One or more columns that identify particular rows in a relation. </a:t>
            </a:r>
          </a:p>
          <a:p>
            <a:pPr lvl="1">
              <a:defRPr/>
            </a:pPr>
            <a:r>
              <a:rPr lang="en-US" dirty="0"/>
              <a:t>Candidate Key: A determinant that determines all of the other columns in a relation</a:t>
            </a:r>
          </a:p>
          <a:p>
            <a:pPr lvl="1">
              <a:defRPr/>
            </a:pPr>
            <a:r>
              <a:rPr lang="en-US" dirty="0"/>
              <a:t>Primary Key: </a:t>
            </a:r>
            <a:r>
              <a:rPr lang="en-GB" dirty="0"/>
              <a:t>A column (or combination of columns) that uniquely identifies each row in a table</a:t>
            </a:r>
          </a:p>
          <a:p>
            <a:pPr lvl="1">
              <a:defRPr/>
            </a:pPr>
            <a:endParaRPr lang="en-US" dirty="0"/>
          </a:p>
          <a:p>
            <a:pPr marL="457200" lvl="1" indent="0">
              <a:buFontTx/>
              <a:buNone/>
              <a:defRPr/>
            </a:pPr>
            <a:r>
              <a:rPr lang="en-US" dirty="0"/>
              <a:t>  </a:t>
            </a:r>
          </a:p>
        </p:txBody>
      </p:sp>
      <p:sp>
        <p:nvSpPr>
          <p:cNvPr id="38915" name="Slide Number Placeholder 3">
            <a:extLst>
              <a:ext uri="{FF2B5EF4-FFF2-40B4-BE49-F238E27FC236}">
                <a16:creationId xmlns:a16="http://schemas.microsoft.com/office/drawing/2014/main" id="{75B86E0F-45A5-4CCB-AE66-B2353D5EE0D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E88E46BB-EDFC-4FE5-BA43-60C2C9407469}" type="slidenum">
              <a:rPr lang="en-US" altLang="en-US" sz="1400"/>
              <a:pPr>
                <a:spcBef>
                  <a:spcPct val="0"/>
                </a:spcBef>
                <a:buClrTx/>
                <a:buFontTx/>
                <a:buNone/>
              </a:pPr>
              <a:t>13</a:t>
            </a:fld>
            <a:endParaRPr lang="en-US" altLang="en-US" sz="140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0A7176-03A7-45B9-94B5-A970F2BD4F4B}"/>
              </a:ext>
            </a:extLst>
          </p:cNvPr>
          <p:cNvSpPr>
            <a:spLocks noGrp="1"/>
          </p:cNvSpPr>
          <p:nvPr>
            <p:ph type="title"/>
          </p:nvPr>
        </p:nvSpPr>
        <p:spPr/>
        <p:txBody>
          <a:bodyPr/>
          <a:lstStyle/>
          <a:p>
            <a:r>
              <a:rPr lang="en-US" altLang="en-US" dirty="0"/>
              <a:t>Keys in the Relational Model</a:t>
            </a:r>
            <a:endParaRPr lang="en-US" dirty="0"/>
          </a:p>
        </p:txBody>
      </p:sp>
      <p:sp>
        <p:nvSpPr>
          <p:cNvPr id="6" name="Text Placeholder 5">
            <a:extLst>
              <a:ext uri="{FF2B5EF4-FFF2-40B4-BE49-F238E27FC236}">
                <a16:creationId xmlns:a16="http://schemas.microsoft.com/office/drawing/2014/main" id="{8F96B05A-1D8D-43CF-B27E-9FA38D081ED0}"/>
              </a:ext>
            </a:extLst>
          </p:cNvPr>
          <p:cNvSpPr>
            <a:spLocks noGrp="1"/>
          </p:cNvSpPr>
          <p:nvPr>
            <p:ph type="body" idx="1"/>
          </p:nvPr>
        </p:nvSpPr>
        <p:spPr/>
        <p:txBody>
          <a:bodyPr/>
          <a:lstStyle/>
          <a:p>
            <a:endParaRPr lang="en-US" dirty="0"/>
          </a:p>
        </p:txBody>
      </p:sp>
      <p:sp>
        <p:nvSpPr>
          <p:cNvPr id="9" name="Content Placeholder 8">
            <a:extLst>
              <a:ext uri="{FF2B5EF4-FFF2-40B4-BE49-F238E27FC236}">
                <a16:creationId xmlns:a16="http://schemas.microsoft.com/office/drawing/2014/main" id="{3A7B4B6B-1854-4C82-8008-4E7771D8C4D3}"/>
              </a:ext>
            </a:extLst>
          </p:cNvPr>
          <p:cNvSpPr>
            <a:spLocks noGrp="1"/>
          </p:cNvSpPr>
          <p:nvPr>
            <p:ph sz="quarter" idx="4"/>
          </p:nvPr>
        </p:nvSpPr>
        <p:spPr>
          <a:xfrm>
            <a:off x="3733801" y="2174875"/>
            <a:ext cx="4953000" cy="3951288"/>
          </a:xfrm>
        </p:spPr>
        <p:txBody>
          <a:bodyPr/>
          <a:lstStyle/>
          <a:p>
            <a:endParaRPr lang="en-US" dirty="0"/>
          </a:p>
          <a:p>
            <a:endParaRPr lang="en-US" dirty="0"/>
          </a:p>
          <a:p>
            <a:endParaRPr lang="en-US" dirty="0"/>
          </a:p>
          <a:p>
            <a:endParaRPr lang="en-US" dirty="0"/>
          </a:p>
          <a:p>
            <a:endParaRPr lang="en-US" dirty="0"/>
          </a:p>
          <a:p>
            <a:r>
              <a:rPr lang="en-US" altLang="en-US" dirty="0">
                <a:latin typeface="Arial" panose="020B0604020202020204" pitchFamily="34" charset="0"/>
              </a:rPr>
              <a:t>SKU </a:t>
            </a:r>
            <a:r>
              <a:rPr lang="en-US" altLang="en-US" dirty="0">
                <a:latin typeface="Arial" panose="020B0604020202020204" pitchFamily="34" charset="0"/>
                <a:sym typeface="Wingdings" panose="05000000000000000000" pitchFamily="2" charset="2"/>
              </a:rPr>
              <a:t> (</a:t>
            </a:r>
            <a:r>
              <a:rPr lang="en-US" altLang="en-US" dirty="0" err="1">
                <a:latin typeface="Arial" panose="020B0604020202020204" pitchFamily="34" charset="0"/>
                <a:sym typeface="Wingdings" panose="05000000000000000000" pitchFamily="2" charset="2"/>
              </a:rPr>
              <a:t>SKU_Description</a:t>
            </a:r>
            <a:r>
              <a:rPr lang="en-US" altLang="en-US" dirty="0">
                <a:latin typeface="Arial" panose="020B0604020202020204" pitchFamily="34" charset="0"/>
                <a:sym typeface="Wingdings" panose="05000000000000000000" pitchFamily="2" charset="2"/>
              </a:rPr>
              <a:t>, Department, Buyer)</a:t>
            </a:r>
          </a:p>
          <a:p>
            <a:endParaRPr lang="en-US" altLang="en-US" dirty="0">
              <a:latin typeface="Arial" panose="020B0604020202020204" pitchFamily="34" charset="0"/>
              <a:sym typeface="Wingdings" panose="05000000000000000000" pitchFamily="2" charset="2"/>
            </a:endParaRPr>
          </a:p>
          <a:p>
            <a:r>
              <a:rPr lang="en-US" altLang="en-US" dirty="0" err="1">
                <a:latin typeface="Arial" panose="020B0604020202020204" pitchFamily="34" charset="0"/>
                <a:sym typeface="Wingdings" panose="05000000000000000000" pitchFamily="2" charset="2"/>
              </a:rPr>
              <a:t>SKU_Description</a:t>
            </a:r>
            <a:r>
              <a:rPr lang="en-US" altLang="en-US" dirty="0">
                <a:latin typeface="Arial" panose="020B0604020202020204" pitchFamily="34" charset="0"/>
                <a:sym typeface="Wingdings" panose="05000000000000000000" pitchFamily="2" charset="2"/>
              </a:rPr>
              <a:t> (SKU, Department, Buyer)</a:t>
            </a:r>
          </a:p>
          <a:p>
            <a:endParaRPr lang="en-US" dirty="0"/>
          </a:p>
        </p:txBody>
      </p:sp>
      <p:sp>
        <p:nvSpPr>
          <p:cNvPr id="4" name="Slide Number Placeholder 3">
            <a:extLst>
              <a:ext uri="{FF2B5EF4-FFF2-40B4-BE49-F238E27FC236}">
                <a16:creationId xmlns:a16="http://schemas.microsoft.com/office/drawing/2014/main" id="{291FE9E1-AC65-4D2E-BE8B-97CB675CB4E8}"/>
              </a:ext>
            </a:extLst>
          </p:cNvPr>
          <p:cNvSpPr>
            <a:spLocks noGrp="1"/>
          </p:cNvSpPr>
          <p:nvPr>
            <p:ph type="sldNum" sz="quarter" idx="11"/>
          </p:nvPr>
        </p:nvSpPr>
        <p:spPr/>
        <p:txBody>
          <a:bodyPr/>
          <a:lstStyle/>
          <a:p>
            <a:fld id="{9CFEF6E7-6142-48CA-8CA3-EB35460AE26C}" type="slidenum">
              <a:rPr lang="en-US" altLang="en-US" smtClean="0"/>
              <a:pPr/>
              <a:t>14</a:t>
            </a:fld>
            <a:endParaRPr lang="en-US" altLang="en-US"/>
          </a:p>
        </p:txBody>
      </p:sp>
      <p:pic>
        <p:nvPicPr>
          <p:cNvPr id="10" name="Picture 2">
            <a:extLst>
              <a:ext uri="{FF2B5EF4-FFF2-40B4-BE49-F238E27FC236}">
                <a16:creationId xmlns:a16="http://schemas.microsoft.com/office/drawing/2014/main" id="{4621DF97-D6BC-4EE1-A213-ABB42D24189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52400" y="1518335"/>
            <a:ext cx="5775275" cy="2523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11201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BEA357AC-50ED-43A7-9814-90E9665FA6CC}"/>
              </a:ext>
            </a:extLst>
          </p:cNvPr>
          <p:cNvSpPr>
            <a:spLocks noGrp="1" noChangeArrowheads="1"/>
          </p:cNvSpPr>
          <p:nvPr>
            <p:ph type="title"/>
          </p:nvPr>
        </p:nvSpPr>
        <p:spPr/>
        <p:txBody>
          <a:bodyPr/>
          <a:lstStyle/>
          <a:p>
            <a:r>
              <a:rPr lang="en-US" altLang="en-US"/>
              <a:t>Keys in the Relational Model</a:t>
            </a:r>
          </a:p>
        </p:txBody>
      </p:sp>
      <p:sp>
        <p:nvSpPr>
          <p:cNvPr id="41986" name="Content Placeholder 2">
            <a:extLst>
              <a:ext uri="{FF2B5EF4-FFF2-40B4-BE49-F238E27FC236}">
                <a16:creationId xmlns:a16="http://schemas.microsoft.com/office/drawing/2014/main" id="{877A13B8-0742-4537-AA24-D988602C6D95}"/>
              </a:ext>
            </a:extLst>
          </p:cNvPr>
          <p:cNvSpPr>
            <a:spLocks noGrp="1" noChangeArrowheads="1"/>
          </p:cNvSpPr>
          <p:nvPr>
            <p:ph idx="1"/>
          </p:nvPr>
        </p:nvSpPr>
        <p:spPr/>
        <p:txBody>
          <a:bodyPr/>
          <a:lstStyle/>
          <a:p>
            <a:pPr marL="0" indent="0">
              <a:buFontTx/>
              <a:buNone/>
            </a:pPr>
            <a:r>
              <a:rPr lang="en-US" altLang="en-US"/>
              <a:t>SKU_DATA(</a:t>
            </a:r>
            <a:r>
              <a:rPr lang="en-US" altLang="en-US" u="sng"/>
              <a:t>SKU</a:t>
            </a:r>
            <a:r>
              <a:rPr lang="en-US" altLang="en-US"/>
              <a:t>, SKU_Description, Department, Buyer)</a:t>
            </a:r>
          </a:p>
          <a:p>
            <a:pPr marL="0" indent="0">
              <a:buFontTx/>
              <a:buNone/>
            </a:pPr>
            <a:r>
              <a:rPr lang="en-US" altLang="en-US"/>
              <a:t>ORDER_ITEM(</a:t>
            </a:r>
            <a:r>
              <a:rPr lang="en-US" altLang="en-US" u="sng"/>
              <a:t>OrderNumber</a:t>
            </a:r>
            <a:r>
              <a:rPr lang="en-US" altLang="en-US"/>
              <a:t>, </a:t>
            </a:r>
            <a:r>
              <a:rPr lang="en-US" altLang="en-US" u="sng"/>
              <a:t>SKU</a:t>
            </a:r>
            <a:r>
              <a:rPr lang="en-US" altLang="en-US"/>
              <a:t>, Quantity, Price, ExtendedPRice)</a:t>
            </a:r>
          </a:p>
          <a:p>
            <a:pPr marL="0" indent="0">
              <a:buFontTx/>
              <a:buNone/>
            </a:pPr>
            <a:endParaRPr lang="en-US" altLang="en-US"/>
          </a:p>
        </p:txBody>
      </p:sp>
      <p:sp>
        <p:nvSpPr>
          <p:cNvPr id="41987" name="Slide Number Placeholder 3">
            <a:extLst>
              <a:ext uri="{FF2B5EF4-FFF2-40B4-BE49-F238E27FC236}">
                <a16:creationId xmlns:a16="http://schemas.microsoft.com/office/drawing/2014/main" id="{ED2D1AD0-7D3C-4C9F-BC38-F5E1200283A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5B5406E5-DC0B-4217-864E-E941316EE68A}" type="slidenum">
              <a:rPr lang="en-US" altLang="en-US" sz="1400"/>
              <a:pPr>
                <a:spcBef>
                  <a:spcPct val="0"/>
                </a:spcBef>
                <a:buClrTx/>
                <a:buFontTx/>
                <a:buNone/>
              </a:pPr>
              <a:t>15</a:t>
            </a:fld>
            <a:endParaRPr lang="en-US" altLang="en-US" sz="140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F36C9EC0-6C87-47B2-B2E9-8CD23E24BCD0}"/>
              </a:ext>
            </a:extLst>
          </p:cNvPr>
          <p:cNvSpPr>
            <a:spLocks noGrp="1" noChangeArrowheads="1"/>
          </p:cNvSpPr>
          <p:nvPr>
            <p:ph type="title"/>
          </p:nvPr>
        </p:nvSpPr>
        <p:spPr/>
        <p:txBody>
          <a:bodyPr/>
          <a:lstStyle/>
          <a:p>
            <a:r>
              <a:rPr lang="en-US" altLang="en-US"/>
              <a:t>Keys in the Relational Model</a:t>
            </a:r>
          </a:p>
        </p:txBody>
      </p:sp>
      <p:sp>
        <p:nvSpPr>
          <p:cNvPr id="44034" name="Content Placeholder 2">
            <a:extLst>
              <a:ext uri="{FF2B5EF4-FFF2-40B4-BE49-F238E27FC236}">
                <a16:creationId xmlns:a16="http://schemas.microsoft.com/office/drawing/2014/main" id="{50D0A0F1-2986-4277-A686-1EC38A2094E6}"/>
              </a:ext>
            </a:extLst>
          </p:cNvPr>
          <p:cNvSpPr>
            <a:spLocks noGrp="1" noChangeArrowheads="1"/>
          </p:cNvSpPr>
          <p:nvPr>
            <p:ph idx="1"/>
          </p:nvPr>
        </p:nvSpPr>
        <p:spPr/>
        <p:txBody>
          <a:bodyPr/>
          <a:lstStyle/>
          <a:p>
            <a:r>
              <a:rPr lang="en-US" altLang="en-US"/>
              <a:t>Surrogate Key: An artificial column added to a table to serve as the primary key </a:t>
            </a:r>
          </a:p>
          <a:p>
            <a:r>
              <a:rPr lang="en-US" altLang="en-US" sz="2400"/>
              <a:t>RENTAL_PROPERTY(</a:t>
            </a:r>
            <a:r>
              <a:rPr lang="en-US" altLang="en-US" sz="2400" u="sng"/>
              <a:t>Street</a:t>
            </a:r>
            <a:r>
              <a:rPr lang="en-US" altLang="en-US" sz="2400"/>
              <a:t>, </a:t>
            </a:r>
            <a:r>
              <a:rPr lang="en-US" altLang="en-US" sz="2400" u="sng"/>
              <a:t>City</a:t>
            </a:r>
            <a:r>
              <a:rPr lang="en-US" altLang="en-US" sz="2400"/>
              <a:t>, </a:t>
            </a:r>
            <a:r>
              <a:rPr lang="en-US" altLang="en-US" sz="2400" u="sng"/>
              <a:t>State</a:t>
            </a:r>
            <a:r>
              <a:rPr lang="en-US" altLang="en-US" sz="2400"/>
              <a:t>, </a:t>
            </a:r>
            <a:r>
              <a:rPr lang="en-US" altLang="en-US" sz="2400" u="sng"/>
              <a:t>ZipCode</a:t>
            </a:r>
            <a:r>
              <a:rPr lang="en-US" altLang="en-US" sz="2400"/>
              <a:t>, </a:t>
            </a:r>
            <a:r>
              <a:rPr lang="en-US" altLang="en-US" sz="2400" u="sng"/>
              <a:t>Country</a:t>
            </a:r>
            <a:r>
              <a:rPr lang="en-US" altLang="en-US" sz="2400"/>
              <a:t>, Rental_Rate)</a:t>
            </a:r>
          </a:p>
          <a:p>
            <a:r>
              <a:rPr lang="en-US" altLang="en-US" sz="2400"/>
              <a:t>RENTAL_PROPERTY(</a:t>
            </a:r>
            <a:r>
              <a:rPr lang="en-US" altLang="en-US" sz="2400" u="sng"/>
              <a:t>PropertyID</a:t>
            </a:r>
            <a:r>
              <a:rPr lang="en-US" altLang="en-US" sz="2400"/>
              <a:t>, Street, City, State, ZipCode, Country, Rental_Rate)</a:t>
            </a:r>
          </a:p>
          <a:p>
            <a:endParaRPr lang="en-US" altLang="en-US" sz="2400"/>
          </a:p>
        </p:txBody>
      </p:sp>
      <p:sp>
        <p:nvSpPr>
          <p:cNvPr id="44035" name="Slide Number Placeholder 3">
            <a:extLst>
              <a:ext uri="{FF2B5EF4-FFF2-40B4-BE49-F238E27FC236}">
                <a16:creationId xmlns:a16="http://schemas.microsoft.com/office/drawing/2014/main" id="{8ADF4A5A-C5B0-4327-A6A1-0375CBA2BFC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5FC96CFE-94EC-481C-A291-4A4D011D2E58}" type="slidenum">
              <a:rPr lang="en-US" altLang="en-US" sz="1400"/>
              <a:pPr>
                <a:spcBef>
                  <a:spcPct val="0"/>
                </a:spcBef>
                <a:buClrTx/>
                <a:buFontTx/>
                <a:buNone/>
              </a:pPr>
              <a:t>16</a:t>
            </a:fld>
            <a:endParaRPr lang="en-US" altLang="en-US" sz="140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01D64975-AA7C-41E1-A97B-74F17CF85C31}"/>
              </a:ext>
            </a:extLst>
          </p:cNvPr>
          <p:cNvSpPr>
            <a:spLocks noGrp="1" noChangeArrowheads="1"/>
          </p:cNvSpPr>
          <p:nvPr>
            <p:ph type="title"/>
          </p:nvPr>
        </p:nvSpPr>
        <p:spPr/>
        <p:txBody>
          <a:bodyPr/>
          <a:lstStyle/>
          <a:p>
            <a:r>
              <a:rPr lang="en-US" altLang="en-US"/>
              <a:t>Keys in the Relational Model</a:t>
            </a:r>
          </a:p>
        </p:txBody>
      </p:sp>
      <p:sp>
        <p:nvSpPr>
          <p:cNvPr id="46082" name="Content Placeholder 2">
            <a:extLst>
              <a:ext uri="{FF2B5EF4-FFF2-40B4-BE49-F238E27FC236}">
                <a16:creationId xmlns:a16="http://schemas.microsoft.com/office/drawing/2014/main" id="{B85C610E-95F1-48C6-B49E-86E3CAB1401A}"/>
              </a:ext>
            </a:extLst>
          </p:cNvPr>
          <p:cNvSpPr>
            <a:spLocks noGrp="1" noChangeArrowheads="1"/>
          </p:cNvSpPr>
          <p:nvPr>
            <p:ph idx="1"/>
          </p:nvPr>
        </p:nvSpPr>
        <p:spPr/>
        <p:txBody>
          <a:bodyPr/>
          <a:lstStyle/>
          <a:p>
            <a:r>
              <a:rPr lang="en-US" altLang="en-US"/>
              <a:t>Foreign Key: </a:t>
            </a:r>
            <a:r>
              <a:rPr lang="en-GB" altLang="en-US"/>
              <a:t>A column (or combination of columns) that is the primary key of another table</a:t>
            </a:r>
          </a:p>
          <a:p>
            <a:pPr marL="400050" lvl="1" indent="0">
              <a:buFontTx/>
              <a:buNone/>
            </a:pPr>
            <a:r>
              <a:rPr lang="en-GB" altLang="en-US" sz="2400"/>
              <a:t>DEPARTMENT(</a:t>
            </a:r>
            <a:r>
              <a:rPr lang="en-GB" altLang="en-US" sz="2400" u="sng"/>
              <a:t>DepartmentNam</a:t>
            </a:r>
            <a:r>
              <a:rPr lang="en-GB" altLang="en-US" sz="2400"/>
              <a:t>e, BudgetCode, ManagerName)</a:t>
            </a:r>
          </a:p>
          <a:p>
            <a:pPr marL="400050" lvl="1" indent="0">
              <a:buFontTx/>
              <a:buNone/>
            </a:pPr>
            <a:r>
              <a:rPr lang="en-GB" altLang="en-US" sz="2400"/>
              <a:t>EMPLOYEE (</a:t>
            </a:r>
            <a:r>
              <a:rPr lang="en-GB" altLang="en-US" sz="2400" u="sng"/>
              <a:t>EmployeeNumber</a:t>
            </a:r>
            <a:r>
              <a:rPr lang="en-GB" altLang="en-US" sz="2400"/>
              <a:t>, EmployeeName, </a:t>
            </a:r>
            <a:r>
              <a:rPr lang="en-GB" altLang="en-US" sz="2400" i="1"/>
              <a:t>DepartmentName</a:t>
            </a:r>
            <a:r>
              <a:rPr lang="en-GB" altLang="en-US" sz="2400"/>
              <a:t>)</a:t>
            </a:r>
            <a:endParaRPr lang="en-US" altLang="en-US" sz="2400"/>
          </a:p>
        </p:txBody>
      </p:sp>
      <p:sp>
        <p:nvSpPr>
          <p:cNvPr id="46083" name="Slide Number Placeholder 3">
            <a:extLst>
              <a:ext uri="{FF2B5EF4-FFF2-40B4-BE49-F238E27FC236}">
                <a16:creationId xmlns:a16="http://schemas.microsoft.com/office/drawing/2014/main" id="{074B3A9E-6B44-411F-A54E-B1EA22DDF1D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29CBC95E-63A1-41D3-BF18-385CAD7469EF}" type="slidenum">
              <a:rPr lang="en-US" altLang="en-US" sz="1400"/>
              <a:pPr>
                <a:spcBef>
                  <a:spcPct val="0"/>
                </a:spcBef>
                <a:buClrTx/>
                <a:buFontTx/>
                <a:buNone/>
              </a:pPr>
              <a:t>17</a:t>
            </a:fld>
            <a:endParaRPr lang="en-US" altLang="en-US" sz="140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2C7221B6-BE09-4CC4-ACFF-A5EC67D9E1BF}"/>
              </a:ext>
            </a:extLst>
          </p:cNvPr>
          <p:cNvSpPr>
            <a:spLocks noGrp="1" noChangeArrowheads="1"/>
          </p:cNvSpPr>
          <p:nvPr>
            <p:ph type="title"/>
          </p:nvPr>
        </p:nvSpPr>
        <p:spPr/>
        <p:txBody>
          <a:bodyPr/>
          <a:lstStyle/>
          <a:p>
            <a:r>
              <a:rPr lang="en-US" altLang="en-US"/>
              <a:t>Keys in the Relational Model</a:t>
            </a:r>
          </a:p>
        </p:txBody>
      </p:sp>
      <p:sp>
        <p:nvSpPr>
          <p:cNvPr id="48130" name="Content Placeholder 2">
            <a:extLst>
              <a:ext uri="{FF2B5EF4-FFF2-40B4-BE49-F238E27FC236}">
                <a16:creationId xmlns:a16="http://schemas.microsoft.com/office/drawing/2014/main" id="{25F8AE4F-E351-4ECE-82E4-96878AEB8942}"/>
              </a:ext>
            </a:extLst>
          </p:cNvPr>
          <p:cNvSpPr>
            <a:spLocks noGrp="1" noChangeArrowheads="1"/>
          </p:cNvSpPr>
          <p:nvPr>
            <p:ph idx="1"/>
          </p:nvPr>
        </p:nvSpPr>
        <p:spPr>
          <a:xfrm>
            <a:off x="990600" y="1981200"/>
            <a:ext cx="7964488" cy="4419600"/>
          </a:xfrm>
        </p:spPr>
        <p:txBody>
          <a:bodyPr/>
          <a:lstStyle/>
          <a:p>
            <a:pPr marL="0" indent="0">
              <a:buFontTx/>
              <a:buNone/>
            </a:pPr>
            <a:r>
              <a:rPr lang="en-US" altLang="en-US"/>
              <a:t>SKU_DATA(</a:t>
            </a:r>
            <a:r>
              <a:rPr lang="en-US" altLang="en-US" u="sng"/>
              <a:t>SKU</a:t>
            </a:r>
            <a:r>
              <a:rPr lang="en-US" altLang="en-US"/>
              <a:t>, SKU_Description, Department, Buyer)</a:t>
            </a:r>
          </a:p>
          <a:p>
            <a:pPr marL="0" indent="0">
              <a:buFontTx/>
              <a:buNone/>
            </a:pPr>
            <a:r>
              <a:rPr lang="en-US" altLang="en-US"/>
              <a:t>ORDER_ITEM(</a:t>
            </a:r>
            <a:r>
              <a:rPr lang="en-US" altLang="en-US" u="sng"/>
              <a:t>OrderNumber</a:t>
            </a:r>
            <a:r>
              <a:rPr lang="en-US" altLang="en-US"/>
              <a:t>, </a:t>
            </a:r>
            <a:r>
              <a:rPr lang="en-US" altLang="en-US" i="1" u="sng"/>
              <a:t>SKU</a:t>
            </a:r>
            <a:r>
              <a:rPr lang="en-US" altLang="en-US"/>
              <a:t>, Quantity, Price, ExtendedPrice)</a:t>
            </a:r>
          </a:p>
          <a:p>
            <a:pPr marL="0" indent="0">
              <a:buFontTx/>
              <a:buNone/>
            </a:pPr>
            <a:endParaRPr lang="en-US" altLang="en-US"/>
          </a:p>
          <a:p>
            <a:pPr marL="0" indent="0">
              <a:buFontTx/>
              <a:buNone/>
            </a:pPr>
            <a:r>
              <a:rPr lang="en-US" altLang="en-US"/>
              <a:t>Referential Integrity Constraint Example</a:t>
            </a:r>
          </a:p>
          <a:p>
            <a:pPr marL="0" indent="0">
              <a:buFontTx/>
              <a:buNone/>
            </a:pPr>
            <a:r>
              <a:rPr lang="en-US" altLang="en-US"/>
              <a:t>ORDER_ITEM.SKU must exist in SKU_DATA.SKU</a:t>
            </a:r>
          </a:p>
        </p:txBody>
      </p:sp>
      <p:sp>
        <p:nvSpPr>
          <p:cNvPr id="48131" name="Slide Number Placeholder 3">
            <a:extLst>
              <a:ext uri="{FF2B5EF4-FFF2-40B4-BE49-F238E27FC236}">
                <a16:creationId xmlns:a16="http://schemas.microsoft.com/office/drawing/2014/main" id="{0F14430B-BB34-407B-BAFE-C6220A871FF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2412B4E7-6403-4905-B174-54287AE70F5A}" type="slidenum">
              <a:rPr lang="en-US" altLang="en-US" sz="1400"/>
              <a:pPr>
                <a:spcBef>
                  <a:spcPct val="0"/>
                </a:spcBef>
                <a:buClrTx/>
                <a:buFontTx/>
                <a:buNone/>
              </a:pPr>
              <a:t>18</a:t>
            </a:fld>
            <a:endParaRPr lang="en-US" altLang="en-US" sz="140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7ED27597-F941-4B18-B1D1-44F9E9C9A45C}"/>
              </a:ext>
            </a:extLst>
          </p:cNvPr>
          <p:cNvSpPr>
            <a:spLocks noGrp="1" noChangeArrowheads="1"/>
          </p:cNvSpPr>
          <p:nvPr>
            <p:ph type="title"/>
          </p:nvPr>
        </p:nvSpPr>
        <p:spPr/>
        <p:txBody>
          <a:bodyPr/>
          <a:lstStyle/>
          <a:p>
            <a:r>
              <a:rPr lang="en-US" altLang="en-US"/>
              <a:t>Modification Anomalies</a:t>
            </a:r>
          </a:p>
        </p:txBody>
      </p:sp>
      <p:sp>
        <p:nvSpPr>
          <p:cNvPr id="3" name="Content Placeholder 2">
            <a:extLst>
              <a:ext uri="{FF2B5EF4-FFF2-40B4-BE49-F238E27FC236}">
                <a16:creationId xmlns:a16="http://schemas.microsoft.com/office/drawing/2014/main" id="{546E4A36-4BCB-4946-9BD1-734DB4946E85}"/>
              </a:ext>
            </a:extLst>
          </p:cNvPr>
          <p:cNvSpPr>
            <a:spLocks noGrp="1"/>
          </p:cNvSpPr>
          <p:nvPr>
            <p:ph idx="1"/>
          </p:nvPr>
        </p:nvSpPr>
        <p:spPr/>
        <p:txBody>
          <a:bodyPr/>
          <a:lstStyle/>
          <a:p>
            <a:pPr>
              <a:defRPr/>
            </a:pPr>
            <a:r>
              <a:rPr lang="en-US" sz="2000" dirty="0"/>
              <a:t>Insertion Anomaly: Occurs when the structure of a table forces us to enter facts about multiple entities when we just want to enter facts about one. </a:t>
            </a:r>
          </a:p>
          <a:p>
            <a:pPr marL="0" indent="0">
              <a:buFontTx/>
              <a:buNone/>
              <a:defRPr/>
            </a:pPr>
            <a:endParaRPr lang="en-US" dirty="0"/>
          </a:p>
        </p:txBody>
      </p:sp>
      <p:sp>
        <p:nvSpPr>
          <p:cNvPr id="50179" name="Slide Number Placeholder 3">
            <a:extLst>
              <a:ext uri="{FF2B5EF4-FFF2-40B4-BE49-F238E27FC236}">
                <a16:creationId xmlns:a16="http://schemas.microsoft.com/office/drawing/2014/main" id="{D49E89AD-9B88-45D6-B556-ED09B6346CF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EA95796D-38FC-4971-AF38-AE2DDAEC255D}" type="slidenum">
              <a:rPr lang="en-US" altLang="en-US" sz="1400"/>
              <a:pPr>
                <a:spcBef>
                  <a:spcPct val="0"/>
                </a:spcBef>
                <a:buClrTx/>
                <a:buFontTx/>
                <a:buNone/>
              </a:pPr>
              <a:t>19</a:t>
            </a:fld>
            <a:endParaRPr lang="en-US" altLang="en-US" sz="1400"/>
          </a:p>
        </p:txBody>
      </p:sp>
      <p:graphicFrame>
        <p:nvGraphicFramePr>
          <p:cNvPr id="6" name="Table 5">
            <a:extLst>
              <a:ext uri="{FF2B5EF4-FFF2-40B4-BE49-F238E27FC236}">
                <a16:creationId xmlns:a16="http://schemas.microsoft.com/office/drawing/2014/main" id="{98C30E2A-957C-2B46-9A9A-8233D1FE1A51}"/>
              </a:ext>
            </a:extLst>
          </p:cNvPr>
          <p:cNvGraphicFramePr>
            <a:graphicFrameLocks noGrp="1"/>
          </p:cNvGraphicFramePr>
          <p:nvPr/>
        </p:nvGraphicFramePr>
        <p:xfrm>
          <a:off x="609600" y="2971800"/>
          <a:ext cx="8305800" cy="3575049"/>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tblGrid>
              <a:tr h="365779">
                <a:tc>
                  <a:txBody>
                    <a:bodyPr/>
                    <a:lstStyle/>
                    <a:p>
                      <a:pPr algn="ctr"/>
                      <a:r>
                        <a:rPr lang="en-US" sz="1800" b="1" dirty="0" err="1"/>
                        <a:t>Student_ID</a:t>
                      </a:r>
                      <a:endParaRPr lang="en-US" sz="1800" b="1" dirty="0"/>
                    </a:p>
                  </a:txBody>
                  <a:tcPr marT="45722" marB="45722"/>
                </a:tc>
                <a:tc>
                  <a:txBody>
                    <a:bodyPr/>
                    <a:lstStyle/>
                    <a:p>
                      <a:pPr algn="ctr"/>
                      <a:r>
                        <a:rPr lang="en-US" sz="1800" b="1" dirty="0"/>
                        <a:t>CLASS_ID</a:t>
                      </a:r>
                    </a:p>
                  </a:txBody>
                  <a:tcPr marT="45722" marB="45722"/>
                </a:tc>
                <a:tc>
                  <a:txBody>
                    <a:bodyPr/>
                    <a:lstStyle/>
                    <a:p>
                      <a:pPr algn="ctr"/>
                      <a:r>
                        <a:rPr lang="en-US" sz="1800" b="1" dirty="0"/>
                        <a:t>CLASS_TITLE</a:t>
                      </a:r>
                    </a:p>
                  </a:txBody>
                  <a:tcPr marT="45722" marB="45722"/>
                </a:tc>
                <a:tc>
                  <a:txBody>
                    <a:bodyPr/>
                    <a:lstStyle/>
                    <a:p>
                      <a:pPr algn="ctr"/>
                      <a:r>
                        <a:rPr lang="en-US" sz="1800" b="1" dirty="0"/>
                        <a:t>INSTRUCTOR</a:t>
                      </a:r>
                    </a:p>
                  </a:txBody>
                  <a:tcPr marT="45722" marB="45722"/>
                </a:tc>
                <a:extLst>
                  <a:ext uri="{0D108BD9-81ED-4DB2-BD59-A6C34878D82A}">
                    <a16:rowId xmlns:a16="http://schemas.microsoft.com/office/drawing/2014/main" val="10000"/>
                  </a:ext>
                </a:extLst>
              </a:tr>
              <a:tr h="579149">
                <a:tc>
                  <a:txBody>
                    <a:bodyPr/>
                    <a:lstStyle/>
                    <a:p>
                      <a:pPr algn="ctr"/>
                      <a:r>
                        <a:rPr lang="en-US" sz="1600" dirty="0"/>
                        <a:t>562321124 </a:t>
                      </a:r>
                    </a:p>
                  </a:txBody>
                  <a:tcPr marT="45722" marB="45722"/>
                </a:tc>
                <a:tc>
                  <a:txBody>
                    <a:bodyPr/>
                    <a:lstStyle/>
                    <a:p>
                      <a:pPr algn="ctr"/>
                      <a:r>
                        <a:rPr lang="en-US" sz="1600" dirty="0"/>
                        <a:t>IST-189 </a:t>
                      </a:r>
                    </a:p>
                  </a:txBody>
                  <a:tcPr marT="45722" marB="45722" anchor="ctr"/>
                </a:tc>
                <a:tc>
                  <a:txBody>
                    <a:bodyPr/>
                    <a:lstStyle/>
                    <a:p>
                      <a:pPr algn="ctr"/>
                      <a:r>
                        <a:rPr lang="en-US" sz="1600" dirty="0"/>
                        <a:t>BASIC COMPUTER PROCESSING </a:t>
                      </a:r>
                    </a:p>
                  </a:txBody>
                  <a:tcPr marT="45722" marB="45722" anchor="ctr"/>
                </a:tc>
                <a:tc>
                  <a:txBody>
                    <a:bodyPr/>
                    <a:lstStyle/>
                    <a:p>
                      <a:pPr algn="ctr"/>
                      <a:r>
                        <a:rPr lang="en-US" sz="1600" dirty="0"/>
                        <a:t>SAMUAL MOORE </a:t>
                      </a:r>
                    </a:p>
                  </a:txBody>
                  <a:tcPr marT="45722" marB="45722" anchor="ctr"/>
                </a:tc>
                <a:extLst>
                  <a:ext uri="{0D108BD9-81ED-4DB2-BD59-A6C34878D82A}">
                    <a16:rowId xmlns:a16="http://schemas.microsoft.com/office/drawing/2014/main" val="10001"/>
                  </a:ext>
                </a:extLst>
              </a:tr>
              <a:tr h="446337">
                <a:tc>
                  <a:txBody>
                    <a:bodyPr/>
                    <a:lstStyle/>
                    <a:p>
                      <a:pPr algn="ctr"/>
                      <a:r>
                        <a:rPr lang="en-US" sz="1600" dirty="0"/>
                        <a:t>562321124 </a:t>
                      </a:r>
                    </a:p>
                  </a:txBody>
                  <a:tcPr marT="45722" marB="45722" anchor="ctr"/>
                </a:tc>
                <a:tc>
                  <a:txBody>
                    <a:bodyPr/>
                    <a:lstStyle/>
                    <a:p>
                      <a:pPr algn="ctr"/>
                      <a:r>
                        <a:rPr lang="en-US" sz="1600" dirty="0"/>
                        <a:t>IST-189 </a:t>
                      </a:r>
                    </a:p>
                  </a:txBody>
                  <a:tcPr marT="45722" marB="45722" anchor="ctr"/>
                </a:tc>
                <a:tc>
                  <a:txBody>
                    <a:bodyPr/>
                    <a:lstStyle/>
                    <a:p>
                      <a:pPr algn="ctr"/>
                      <a:r>
                        <a:rPr lang="en-US" sz="1600" dirty="0"/>
                        <a:t>BASIC COMPUTER PROCESSING </a:t>
                      </a:r>
                    </a:p>
                  </a:txBody>
                  <a:tcPr marT="45722" marB="45722" anchor="ctr"/>
                </a:tc>
                <a:tc>
                  <a:txBody>
                    <a:bodyPr/>
                    <a:lstStyle/>
                    <a:p>
                      <a:pPr algn="ctr"/>
                      <a:r>
                        <a:rPr lang="en-US" sz="1600" dirty="0"/>
                        <a:t>ADRIAN JONES </a:t>
                      </a:r>
                    </a:p>
                  </a:txBody>
                  <a:tcPr marT="45722" marB="45722" anchor="ctr"/>
                </a:tc>
                <a:extLst>
                  <a:ext uri="{0D108BD9-81ED-4DB2-BD59-A6C34878D82A}">
                    <a16:rowId xmlns:a16="http://schemas.microsoft.com/office/drawing/2014/main" val="10002"/>
                  </a:ext>
                </a:extLst>
              </a:tr>
              <a:tr h="579149">
                <a:tc>
                  <a:txBody>
                    <a:bodyPr/>
                    <a:lstStyle/>
                    <a:p>
                      <a:pPr algn="ctr"/>
                      <a:r>
                        <a:rPr lang="en-US" sz="1600" dirty="0"/>
                        <a:t>769017832 </a:t>
                      </a:r>
                    </a:p>
                  </a:txBody>
                  <a:tcPr marT="45722" marB="45722" anchor="ctr"/>
                </a:tc>
                <a:tc>
                  <a:txBody>
                    <a:bodyPr/>
                    <a:lstStyle/>
                    <a:p>
                      <a:pPr algn="ctr"/>
                      <a:r>
                        <a:rPr lang="en-US" sz="1600"/>
                        <a:t>IST-250 </a:t>
                      </a:r>
                    </a:p>
                  </a:txBody>
                  <a:tcPr marT="45722" marB="45722" anchor="ctr"/>
                </a:tc>
                <a:tc>
                  <a:txBody>
                    <a:bodyPr/>
                    <a:lstStyle/>
                    <a:p>
                      <a:pPr algn="ctr"/>
                      <a:r>
                        <a:rPr lang="en-US" sz="1600" dirty="0"/>
                        <a:t>ADVANCED COMPUTER PROCESSING </a:t>
                      </a:r>
                    </a:p>
                  </a:txBody>
                  <a:tcPr marT="45722" marB="45722" anchor="ctr"/>
                </a:tc>
                <a:tc>
                  <a:txBody>
                    <a:bodyPr/>
                    <a:lstStyle/>
                    <a:p>
                      <a:pPr algn="ctr"/>
                      <a:r>
                        <a:rPr lang="en-US" sz="1600" dirty="0"/>
                        <a:t>JAMES WILSON </a:t>
                      </a:r>
                    </a:p>
                  </a:txBody>
                  <a:tcPr marT="45722" marB="45722" anchor="ctr"/>
                </a:tc>
                <a:extLst>
                  <a:ext uri="{0D108BD9-81ED-4DB2-BD59-A6C34878D82A}">
                    <a16:rowId xmlns:a16="http://schemas.microsoft.com/office/drawing/2014/main" val="10003"/>
                  </a:ext>
                </a:extLst>
              </a:tr>
              <a:tr h="579149">
                <a:tc>
                  <a:txBody>
                    <a:bodyPr/>
                    <a:lstStyle/>
                    <a:p>
                      <a:pPr algn="ctr"/>
                      <a:r>
                        <a:rPr lang="en-US" sz="1600" dirty="0"/>
                        <a:t>989832423 </a:t>
                      </a:r>
                    </a:p>
                  </a:txBody>
                  <a:tcPr marT="45722" marB="45722" anchor="ctr"/>
                </a:tc>
                <a:tc>
                  <a:txBody>
                    <a:bodyPr/>
                    <a:lstStyle/>
                    <a:p>
                      <a:pPr algn="ctr"/>
                      <a:r>
                        <a:rPr lang="en-US" sz="1600"/>
                        <a:t>OST-223 </a:t>
                      </a:r>
                    </a:p>
                  </a:txBody>
                  <a:tcPr marT="45722" marB="45722" anchor="ctr"/>
                </a:tc>
                <a:tc>
                  <a:txBody>
                    <a:bodyPr/>
                    <a:lstStyle/>
                    <a:p>
                      <a:pPr algn="ctr"/>
                      <a:r>
                        <a:rPr lang="en-US" sz="1600" dirty="0"/>
                        <a:t>DATA PROCESSING </a:t>
                      </a:r>
                    </a:p>
                  </a:txBody>
                  <a:tcPr marT="45722" marB="45722" anchor="ctr"/>
                </a:tc>
                <a:tc>
                  <a:txBody>
                    <a:bodyPr/>
                    <a:lstStyle/>
                    <a:p>
                      <a:pPr algn="ctr"/>
                      <a:r>
                        <a:rPr lang="en-US" sz="1600" dirty="0"/>
                        <a:t>SAMUEL MOORE </a:t>
                      </a:r>
                    </a:p>
                  </a:txBody>
                  <a:tcPr marT="45722" marB="45722" anchor="ctr"/>
                </a:tc>
                <a:extLst>
                  <a:ext uri="{0D108BD9-81ED-4DB2-BD59-A6C34878D82A}">
                    <a16:rowId xmlns:a16="http://schemas.microsoft.com/office/drawing/2014/main" val="10004"/>
                  </a:ext>
                </a:extLst>
              </a:tr>
              <a:tr h="579149">
                <a:tc>
                  <a:txBody>
                    <a:bodyPr/>
                    <a:lstStyle/>
                    <a:p>
                      <a:pPr algn="ctr"/>
                      <a:r>
                        <a:rPr lang="en-US" sz="1600" dirty="0"/>
                        <a:t>908769987 </a:t>
                      </a:r>
                    </a:p>
                  </a:txBody>
                  <a:tcPr marT="45722" marB="45722" anchor="ctr"/>
                </a:tc>
                <a:tc>
                  <a:txBody>
                    <a:bodyPr/>
                    <a:lstStyle/>
                    <a:p>
                      <a:pPr algn="ctr"/>
                      <a:r>
                        <a:rPr lang="en-US" sz="1600"/>
                        <a:t>IST-289 </a:t>
                      </a:r>
                    </a:p>
                  </a:txBody>
                  <a:tcPr marT="45722" marB="45722" anchor="ctr"/>
                </a:tc>
                <a:tc>
                  <a:txBody>
                    <a:bodyPr/>
                    <a:lstStyle/>
                    <a:p>
                      <a:pPr algn="ctr"/>
                      <a:r>
                        <a:rPr lang="en-US" sz="1600" dirty="0"/>
                        <a:t>PROGRAMMING METHODS </a:t>
                      </a:r>
                    </a:p>
                  </a:txBody>
                  <a:tcPr marT="45722" marB="45722" anchor="ctr"/>
                </a:tc>
                <a:tc>
                  <a:txBody>
                    <a:bodyPr/>
                    <a:lstStyle/>
                    <a:p>
                      <a:pPr algn="ctr"/>
                      <a:r>
                        <a:rPr lang="en-US" sz="1600" dirty="0"/>
                        <a:t>NORMAN YOUNG </a:t>
                      </a:r>
                    </a:p>
                  </a:txBody>
                  <a:tcPr marT="45722" marB="45722" anchor="ctr"/>
                </a:tc>
                <a:extLst>
                  <a:ext uri="{0D108BD9-81ED-4DB2-BD59-A6C34878D82A}">
                    <a16:rowId xmlns:a16="http://schemas.microsoft.com/office/drawing/2014/main" val="10005"/>
                  </a:ext>
                </a:extLst>
              </a:tr>
              <a:tr h="446337">
                <a:tc>
                  <a:txBody>
                    <a:bodyPr/>
                    <a:lstStyle/>
                    <a:p>
                      <a:pPr algn="ctr"/>
                      <a:r>
                        <a:rPr lang="en-US" sz="1600" dirty="0"/>
                        <a:t>179077643 </a:t>
                      </a:r>
                    </a:p>
                  </a:txBody>
                  <a:tcPr marT="45722" marB="45722" anchor="ctr"/>
                </a:tc>
                <a:tc>
                  <a:txBody>
                    <a:bodyPr/>
                    <a:lstStyle/>
                    <a:p>
                      <a:pPr algn="ctr"/>
                      <a:r>
                        <a:rPr lang="en-US" sz="1600"/>
                        <a:t>IST-220 </a:t>
                      </a:r>
                    </a:p>
                  </a:txBody>
                  <a:tcPr marT="45722" marB="45722" anchor="ctr"/>
                </a:tc>
                <a:tc>
                  <a:txBody>
                    <a:bodyPr/>
                    <a:lstStyle/>
                    <a:p>
                      <a:pPr algn="ctr"/>
                      <a:r>
                        <a:rPr lang="en-US" sz="1600"/>
                        <a:t>BASIC PROGRAMMING </a:t>
                      </a:r>
                    </a:p>
                  </a:txBody>
                  <a:tcPr marT="45722" marB="45722" anchor="ctr"/>
                </a:tc>
                <a:tc>
                  <a:txBody>
                    <a:bodyPr/>
                    <a:lstStyle/>
                    <a:p>
                      <a:pPr algn="ctr"/>
                      <a:r>
                        <a:rPr lang="en-US" sz="1600" dirty="0"/>
                        <a:t>TAMMY GREEN </a:t>
                      </a:r>
                    </a:p>
                  </a:txBody>
                  <a:tcPr marT="45722" marB="45722" anchor="ct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A6F11B0A-C9E0-428F-A60D-2FE3B22F9D31}"/>
              </a:ext>
            </a:extLst>
          </p:cNvPr>
          <p:cNvSpPr>
            <a:spLocks noGrp="1" noChangeArrowheads="1"/>
          </p:cNvSpPr>
          <p:nvPr>
            <p:ph type="title"/>
          </p:nvPr>
        </p:nvSpPr>
        <p:spPr/>
        <p:txBody>
          <a:bodyPr/>
          <a:lstStyle/>
          <a:p>
            <a:r>
              <a:rPr lang="en-US" altLang="en-US"/>
              <a:t>Table of Contents</a:t>
            </a:r>
          </a:p>
        </p:txBody>
      </p:sp>
      <p:sp>
        <p:nvSpPr>
          <p:cNvPr id="18434" name="Content Placeholder 2">
            <a:extLst>
              <a:ext uri="{FF2B5EF4-FFF2-40B4-BE49-F238E27FC236}">
                <a16:creationId xmlns:a16="http://schemas.microsoft.com/office/drawing/2014/main" id="{59B764E9-4B7A-4814-964E-365A633B1CBE}"/>
              </a:ext>
            </a:extLst>
          </p:cNvPr>
          <p:cNvSpPr>
            <a:spLocks noGrp="1" noChangeArrowheads="1"/>
          </p:cNvSpPr>
          <p:nvPr>
            <p:ph idx="1"/>
          </p:nvPr>
        </p:nvSpPr>
        <p:spPr>
          <a:xfrm>
            <a:off x="990600" y="1981200"/>
            <a:ext cx="7964488" cy="4800600"/>
          </a:xfrm>
        </p:spPr>
        <p:txBody>
          <a:bodyPr/>
          <a:lstStyle/>
          <a:p>
            <a:r>
              <a:rPr lang="en-US" altLang="en-US" sz="2400"/>
              <a:t>Design Decisions</a:t>
            </a:r>
          </a:p>
          <a:p>
            <a:r>
              <a:rPr lang="en-US" altLang="en-US" sz="2400"/>
              <a:t>Relational Model Terminology</a:t>
            </a:r>
          </a:p>
          <a:p>
            <a:r>
              <a:rPr lang="en-US" altLang="en-US" sz="2400"/>
              <a:t>Functional Dependency</a:t>
            </a:r>
          </a:p>
          <a:p>
            <a:r>
              <a:rPr lang="en-US" altLang="en-US" sz="2400"/>
              <a:t>Keys in the Relational Model</a:t>
            </a:r>
          </a:p>
          <a:p>
            <a:r>
              <a:rPr lang="en-US" altLang="en-US" sz="2400"/>
              <a:t>Modification Anomalies</a:t>
            </a:r>
          </a:p>
          <a:p>
            <a:r>
              <a:rPr lang="en-US" altLang="en-US" sz="2400"/>
              <a:t>Normal Forms</a:t>
            </a:r>
          </a:p>
          <a:p>
            <a:r>
              <a:rPr lang="en-US" altLang="en-US" sz="2400"/>
              <a:t>Advantages and Disadvantages of Normalization</a:t>
            </a:r>
          </a:p>
          <a:p>
            <a:r>
              <a:rPr lang="en-US" altLang="en-US" sz="2400"/>
              <a:t>Forming Relationships</a:t>
            </a:r>
          </a:p>
          <a:p>
            <a:r>
              <a:rPr lang="en-US" altLang="en-US" sz="2400"/>
              <a:t>Common Design Problems</a:t>
            </a:r>
          </a:p>
          <a:p>
            <a:r>
              <a:rPr lang="en-US" altLang="en-US" sz="2400"/>
              <a:t>Normalization Exercises</a:t>
            </a:r>
          </a:p>
          <a:p>
            <a:endParaRPr lang="en-US" altLang="en-US" sz="2400"/>
          </a:p>
        </p:txBody>
      </p:sp>
      <p:sp>
        <p:nvSpPr>
          <p:cNvPr id="18435" name="Slide Number Placeholder 3">
            <a:extLst>
              <a:ext uri="{FF2B5EF4-FFF2-40B4-BE49-F238E27FC236}">
                <a16:creationId xmlns:a16="http://schemas.microsoft.com/office/drawing/2014/main" id="{C4826F07-9314-478D-A45D-2C854B68714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DEA275AC-A71A-4EBC-86EE-F01735B77C47}" type="slidenum">
              <a:rPr lang="en-US" altLang="en-US" sz="1400"/>
              <a:pPr>
                <a:spcBef>
                  <a:spcPct val="0"/>
                </a:spcBef>
                <a:buClrTx/>
                <a:buFontTx/>
                <a:buNone/>
              </a:pPr>
              <a:t>2</a:t>
            </a:fld>
            <a:endParaRPr lang="en-US" altLang="en-US" sz="140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6E33171A-A045-4C44-8E31-EEA0F31560C5}"/>
              </a:ext>
            </a:extLst>
          </p:cNvPr>
          <p:cNvSpPr>
            <a:spLocks noGrp="1" noChangeArrowheads="1"/>
          </p:cNvSpPr>
          <p:nvPr>
            <p:ph type="title"/>
          </p:nvPr>
        </p:nvSpPr>
        <p:spPr/>
        <p:txBody>
          <a:bodyPr/>
          <a:lstStyle/>
          <a:p>
            <a:r>
              <a:rPr lang="en-US" altLang="en-US"/>
              <a:t>Another Insertion Anomaly Example</a:t>
            </a:r>
          </a:p>
        </p:txBody>
      </p:sp>
      <p:sp>
        <p:nvSpPr>
          <p:cNvPr id="52226" name="Content Placeholder 2">
            <a:extLst>
              <a:ext uri="{FF2B5EF4-FFF2-40B4-BE49-F238E27FC236}">
                <a16:creationId xmlns:a16="http://schemas.microsoft.com/office/drawing/2014/main" id="{BD2E9BD7-B9A6-46FE-B55A-D6414DA68A88}"/>
              </a:ext>
            </a:extLst>
          </p:cNvPr>
          <p:cNvSpPr>
            <a:spLocks noGrp="1" noChangeArrowheads="1"/>
          </p:cNvSpPr>
          <p:nvPr>
            <p:ph idx="1"/>
          </p:nvPr>
        </p:nvSpPr>
        <p:spPr/>
        <p:txBody>
          <a:bodyPr/>
          <a:lstStyle/>
          <a:p>
            <a:endParaRPr lang="en-US" altLang="en-US"/>
          </a:p>
        </p:txBody>
      </p:sp>
      <p:sp>
        <p:nvSpPr>
          <p:cNvPr id="52227" name="Slide Number Placeholder 3">
            <a:extLst>
              <a:ext uri="{FF2B5EF4-FFF2-40B4-BE49-F238E27FC236}">
                <a16:creationId xmlns:a16="http://schemas.microsoft.com/office/drawing/2014/main" id="{7250FAD0-1A83-46E0-A4E7-83E289D6A6F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BDC3DDCC-C45B-4455-A8EA-89C9AF2623D2}" type="slidenum">
              <a:rPr lang="en-US" altLang="en-US" sz="1400"/>
              <a:pPr>
                <a:spcBef>
                  <a:spcPct val="0"/>
                </a:spcBef>
                <a:buClrTx/>
                <a:buFontTx/>
                <a:buNone/>
              </a:pPr>
              <a:t>20</a:t>
            </a:fld>
            <a:endParaRPr lang="en-US" altLang="en-US" sz="1400"/>
          </a:p>
        </p:txBody>
      </p:sp>
      <p:pic>
        <p:nvPicPr>
          <p:cNvPr id="52228" name="Picture 2">
            <a:extLst>
              <a:ext uri="{FF2B5EF4-FFF2-40B4-BE49-F238E27FC236}">
                <a16:creationId xmlns:a16="http://schemas.microsoft.com/office/drawing/2014/main" id="{D751C4D8-63A9-4B03-B09C-E4873AD0D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213" y="1981200"/>
            <a:ext cx="8129587" cy="2236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0EEA3D9D-5B43-4474-B496-44066440D831}"/>
              </a:ext>
            </a:extLst>
          </p:cNvPr>
          <p:cNvSpPr>
            <a:spLocks noGrp="1" noChangeArrowheads="1"/>
          </p:cNvSpPr>
          <p:nvPr>
            <p:ph type="title"/>
          </p:nvPr>
        </p:nvSpPr>
        <p:spPr/>
        <p:txBody>
          <a:bodyPr/>
          <a:lstStyle/>
          <a:p>
            <a:r>
              <a:rPr lang="en-US" altLang="en-US"/>
              <a:t>Modification Anomalies</a:t>
            </a:r>
          </a:p>
        </p:txBody>
      </p:sp>
      <p:sp>
        <p:nvSpPr>
          <p:cNvPr id="3" name="Content Placeholder 2">
            <a:extLst>
              <a:ext uri="{FF2B5EF4-FFF2-40B4-BE49-F238E27FC236}">
                <a16:creationId xmlns:a16="http://schemas.microsoft.com/office/drawing/2014/main" id="{B67007B1-9257-0D4A-8115-21B5870BC94C}"/>
              </a:ext>
            </a:extLst>
          </p:cNvPr>
          <p:cNvSpPr>
            <a:spLocks noGrp="1"/>
          </p:cNvSpPr>
          <p:nvPr>
            <p:ph idx="1"/>
          </p:nvPr>
        </p:nvSpPr>
        <p:spPr/>
        <p:txBody>
          <a:bodyPr/>
          <a:lstStyle/>
          <a:p>
            <a:pPr>
              <a:defRPr/>
            </a:pPr>
            <a:r>
              <a:rPr lang="en-US" sz="2000" dirty="0"/>
              <a:t>Deletion Anomaly: Occurs when the structure of a table forces us to lose facts about multiple entities. </a:t>
            </a:r>
          </a:p>
          <a:p>
            <a:pPr marL="0" indent="0">
              <a:buFontTx/>
              <a:buNone/>
              <a:defRPr/>
            </a:pPr>
            <a:endParaRPr lang="en-US" sz="2000" dirty="0"/>
          </a:p>
        </p:txBody>
      </p:sp>
      <p:sp>
        <p:nvSpPr>
          <p:cNvPr id="54275" name="Slide Number Placeholder 3">
            <a:extLst>
              <a:ext uri="{FF2B5EF4-FFF2-40B4-BE49-F238E27FC236}">
                <a16:creationId xmlns:a16="http://schemas.microsoft.com/office/drawing/2014/main" id="{DC6C997F-E8A9-418C-8EE7-A7E9611B47B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F9783451-693E-4206-9B57-52882FC8E352}" type="slidenum">
              <a:rPr lang="en-US" altLang="en-US" sz="1400"/>
              <a:pPr>
                <a:spcBef>
                  <a:spcPct val="0"/>
                </a:spcBef>
                <a:buClrTx/>
                <a:buFontTx/>
                <a:buNone/>
              </a:pPr>
              <a:t>21</a:t>
            </a:fld>
            <a:endParaRPr lang="en-US" altLang="en-US" sz="1400"/>
          </a:p>
        </p:txBody>
      </p:sp>
      <p:graphicFrame>
        <p:nvGraphicFramePr>
          <p:cNvPr id="5" name="Table 4">
            <a:extLst>
              <a:ext uri="{FF2B5EF4-FFF2-40B4-BE49-F238E27FC236}">
                <a16:creationId xmlns:a16="http://schemas.microsoft.com/office/drawing/2014/main" id="{CC41A4B5-C2F6-E940-983D-78AD4165B7CA}"/>
              </a:ext>
            </a:extLst>
          </p:cNvPr>
          <p:cNvGraphicFramePr>
            <a:graphicFrameLocks noGrp="1"/>
          </p:cNvGraphicFramePr>
          <p:nvPr/>
        </p:nvGraphicFramePr>
        <p:xfrm>
          <a:off x="609600" y="2819400"/>
          <a:ext cx="8305800" cy="3656014"/>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tblGrid>
              <a:tr h="446386">
                <a:tc>
                  <a:txBody>
                    <a:bodyPr/>
                    <a:lstStyle/>
                    <a:p>
                      <a:pPr algn="ctr"/>
                      <a:r>
                        <a:rPr lang="en-US" sz="1800" b="1" dirty="0" err="1"/>
                        <a:t>Student_ID</a:t>
                      </a:r>
                      <a:endParaRPr lang="en-US" sz="1800" b="1" dirty="0"/>
                    </a:p>
                  </a:txBody>
                  <a:tcPr marT="45727" marB="45727"/>
                </a:tc>
                <a:tc>
                  <a:txBody>
                    <a:bodyPr/>
                    <a:lstStyle/>
                    <a:p>
                      <a:pPr algn="ctr"/>
                      <a:r>
                        <a:rPr lang="en-US" sz="1800" b="1" dirty="0"/>
                        <a:t>CLASS_ID</a:t>
                      </a:r>
                    </a:p>
                  </a:txBody>
                  <a:tcPr marT="45727" marB="45727"/>
                </a:tc>
                <a:tc>
                  <a:txBody>
                    <a:bodyPr/>
                    <a:lstStyle/>
                    <a:p>
                      <a:pPr algn="ctr"/>
                      <a:r>
                        <a:rPr lang="en-US" sz="1800" b="1" dirty="0"/>
                        <a:t>CLASS_TITLE</a:t>
                      </a:r>
                    </a:p>
                  </a:txBody>
                  <a:tcPr marT="45727" marB="45727"/>
                </a:tc>
                <a:tc>
                  <a:txBody>
                    <a:bodyPr/>
                    <a:lstStyle/>
                    <a:p>
                      <a:pPr algn="ctr"/>
                      <a:r>
                        <a:rPr lang="en-US" sz="1800" b="1" dirty="0"/>
                        <a:t>INSTRUCTOR</a:t>
                      </a:r>
                    </a:p>
                  </a:txBody>
                  <a:tcPr marT="45727" marB="45727"/>
                </a:tc>
                <a:extLst>
                  <a:ext uri="{0D108BD9-81ED-4DB2-BD59-A6C34878D82A}">
                    <a16:rowId xmlns:a16="http://schemas.microsoft.com/office/drawing/2014/main" val="10000"/>
                  </a:ext>
                </a:extLst>
              </a:tr>
              <a:tr h="579214">
                <a:tc>
                  <a:txBody>
                    <a:bodyPr/>
                    <a:lstStyle/>
                    <a:p>
                      <a:pPr algn="ctr"/>
                      <a:r>
                        <a:rPr lang="en-US" sz="1600" dirty="0"/>
                        <a:t>562321124 </a:t>
                      </a:r>
                    </a:p>
                  </a:txBody>
                  <a:tcPr marT="45727" marB="45727"/>
                </a:tc>
                <a:tc>
                  <a:txBody>
                    <a:bodyPr/>
                    <a:lstStyle/>
                    <a:p>
                      <a:pPr algn="ctr"/>
                      <a:r>
                        <a:rPr lang="en-US" sz="1600" dirty="0"/>
                        <a:t>IST-189 </a:t>
                      </a:r>
                    </a:p>
                  </a:txBody>
                  <a:tcPr marT="45727" marB="45727" anchor="ctr"/>
                </a:tc>
                <a:tc>
                  <a:txBody>
                    <a:bodyPr/>
                    <a:lstStyle/>
                    <a:p>
                      <a:pPr algn="ctr"/>
                      <a:r>
                        <a:rPr lang="en-US" sz="1600"/>
                        <a:t>BASIC COMPUTER PROCESSING </a:t>
                      </a:r>
                    </a:p>
                  </a:txBody>
                  <a:tcPr marT="45727" marB="45727" anchor="ctr"/>
                </a:tc>
                <a:tc>
                  <a:txBody>
                    <a:bodyPr/>
                    <a:lstStyle/>
                    <a:p>
                      <a:pPr algn="ctr"/>
                      <a:r>
                        <a:rPr lang="en-US" sz="1600" dirty="0"/>
                        <a:t>SAMUAL MOORE </a:t>
                      </a:r>
                    </a:p>
                  </a:txBody>
                  <a:tcPr marT="45727" marB="45727" anchor="ctr"/>
                </a:tc>
                <a:extLst>
                  <a:ext uri="{0D108BD9-81ED-4DB2-BD59-A6C34878D82A}">
                    <a16:rowId xmlns:a16="http://schemas.microsoft.com/office/drawing/2014/main" val="10001"/>
                  </a:ext>
                </a:extLst>
              </a:tr>
              <a:tr h="446386">
                <a:tc>
                  <a:txBody>
                    <a:bodyPr/>
                    <a:lstStyle/>
                    <a:p>
                      <a:pPr algn="ctr"/>
                      <a:r>
                        <a:rPr lang="en-US" sz="1600" dirty="0"/>
                        <a:t>562321124 </a:t>
                      </a:r>
                    </a:p>
                  </a:txBody>
                  <a:tcPr marT="45727" marB="45727" anchor="ctr"/>
                </a:tc>
                <a:tc>
                  <a:txBody>
                    <a:bodyPr/>
                    <a:lstStyle/>
                    <a:p>
                      <a:pPr algn="ctr"/>
                      <a:r>
                        <a:rPr lang="en-US" sz="1600" dirty="0"/>
                        <a:t>IST-189 </a:t>
                      </a:r>
                    </a:p>
                  </a:txBody>
                  <a:tcPr marT="45727" marB="45727" anchor="ctr"/>
                </a:tc>
                <a:tc>
                  <a:txBody>
                    <a:bodyPr/>
                    <a:lstStyle/>
                    <a:p>
                      <a:pPr algn="ctr"/>
                      <a:r>
                        <a:rPr lang="en-US" sz="1600" dirty="0"/>
                        <a:t>BASIC COMPUTER PROCESSING </a:t>
                      </a:r>
                    </a:p>
                  </a:txBody>
                  <a:tcPr marT="45727" marB="45727" anchor="ctr"/>
                </a:tc>
                <a:tc>
                  <a:txBody>
                    <a:bodyPr/>
                    <a:lstStyle/>
                    <a:p>
                      <a:pPr algn="ctr"/>
                      <a:r>
                        <a:rPr lang="en-US" sz="1600" dirty="0"/>
                        <a:t>ADRIAN JONES </a:t>
                      </a:r>
                    </a:p>
                  </a:txBody>
                  <a:tcPr marT="45727" marB="45727" anchor="ctr"/>
                </a:tc>
                <a:extLst>
                  <a:ext uri="{0D108BD9-81ED-4DB2-BD59-A6C34878D82A}">
                    <a16:rowId xmlns:a16="http://schemas.microsoft.com/office/drawing/2014/main" val="10002"/>
                  </a:ext>
                </a:extLst>
              </a:tr>
              <a:tr h="579214">
                <a:tc>
                  <a:txBody>
                    <a:bodyPr/>
                    <a:lstStyle/>
                    <a:p>
                      <a:pPr algn="ctr"/>
                      <a:r>
                        <a:rPr lang="en-US" sz="1600" dirty="0"/>
                        <a:t>769017832 </a:t>
                      </a:r>
                    </a:p>
                  </a:txBody>
                  <a:tcPr marT="45727" marB="45727" anchor="ctr"/>
                </a:tc>
                <a:tc>
                  <a:txBody>
                    <a:bodyPr/>
                    <a:lstStyle/>
                    <a:p>
                      <a:pPr algn="ctr"/>
                      <a:r>
                        <a:rPr lang="en-US" sz="1600"/>
                        <a:t>IST-250 </a:t>
                      </a:r>
                    </a:p>
                  </a:txBody>
                  <a:tcPr marT="45727" marB="45727" anchor="ctr"/>
                </a:tc>
                <a:tc>
                  <a:txBody>
                    <a:bodyPr/>
                    <a:lstStyle/>
                    <a:p>
                      <a:pPr algn="ctr"/>
                      <a:r>
                        <a:rPr lang="en-US" sz="1600" dirty="0"/>
                        <a:t>ADVANCED COMPUTER PROCESSING </a:t>
                      </a:r>
                    </a:p>
                  </a:txBody>
                  <a:tcPr marT="45727" marB="45727" anchor="ctr"/>
                </a:tc>
                <a:tc>
                  <a:txBody>
                    <a:bodyPr/>
                    <a:lstStyle/>
                    <a:p>
                      <a:pPr algn="ctr"/>
                      <a:r>
                        <a:rPr lang="en-US" sz="1600" dirty="0"/>
                        <a:t>JAMES WILSON </a:t>
                      </a:r>
                    </a:p>
                  </a:txBody>
                  <a:tcPr marT="45727" marB="45727" anchor="ctr"/>
                </a:tc>
                <a:extLst>
                  <a:ext uri="{0D108BD9-81ED-4DB2-BD59-A6C34878D82A}">
                    <a16:rowId xmlns:a16="http://schemas.microsoft.com/office/drawing/2014/main" val="10003"/>
                  </a:ext>
                </a:extLst>
              </a:tr>
              <a:tr h="579214">
                <a:tc>
                  <a:txBody>
                    <a:bodyPr/>
                    <a:lstStyle/>
                    <a:p>
                      <a:pPr algn="ctr"/>
                      <a:r>
                        <a:rPr lang="en-US" sz="1600" dirty="0"/>
                        <a:t>989832423 </a:t>
                      </a:r>
                    </a:p>
                  </a:txBody>
                  <a:tcPr marT="45727" marB="45727" anchor="ctr"/>
                </a:tc>
                <a:tc>
                  <a:txBody>
                    <a:bodyPr/>
                    <a:lstStyle/>
                    <a:p>
                      <a:pPr algn="ctr"/>
                      <a:r>
                        <a:rPr lang="en-US" sz="1600"/>
                        <a:t>OST-223 </a:t>
                      </a:r>
                    </a:p>
                  </a:txBody>
                  <a:tcPr marT="45727" marB="45727" anchor="ctr"/>
                </a:tc>
                <a:tc>
                  <a:txBody>
                    <a:bodyPr/>
                    <a:lstStyle/>
                    <a:p>
                      <a:pPr algn="ctr"/>
                      <a:r>
                        <a:rPr lang="en-US" sz="1600" dirty="0"/>
                        <a:t>DATA PROCESSING </a:t>
                      </a:r>
                    </a:p>
                  </a:txBody>
                  <a:tcPr marT="45727" marB="45727" anchor="ctr"/>
                </a:tc>
                <a:tc>
                  <a:txBody>
                    <a:bodyPr/>
                    <a:lstStyle/>
                    <a:p>
                      <a:pPr algn="ctr"/>
                      <a:r>
                        <a:rPr lang="en-US" sz="1600" dirty="0"/>
                        <a:t>SAMUEL MOORE </a:t>
                      </a:r>
                    </a:p>
                  </a:txBody>
                  <a:tcPr marT="45727" marB="45727" anchor="ctr"/>
                </a:tc>
                <a:extLst>
                  <a:ext uri="{0D108BD9-81ED-4DB2-BD59-A6C34878D82A}">
                    <a16:rowId xmlns:a16="http://schemas.microsoft.com/office/drawing/2014/main" val="10004"/>
                  </a:ext>
                </a:extLst>
              </a:tr>
              <a:tr h="579214">
                <a:tc>
                  <a:txBody>
                    <a:bodyPr/>
                    <a:lstStyle/>
                    <a:p>
                      <a:pPr algn="ctr"/>
                      <a:r>
                        <a:rPr lang="en-US" sz="1600" dirty="0"/>
                        <a:t>908769987 </a:t>
                      </a:r>
                    </a:p>
                  </a:txBody>
                  <a:tcPr marT="45727" marB="45727" anchor="ctr"/>
                </a:tc>
                <a:tc>
                  <a:txBody>
                    <a:bodyPr/>
                    <a:lstStyle/>
                    <a:p>
                      <a:pPr algn="ctr"/>
                      <a:r>
                        <a:rPr lang="en-US" sz="1600"/>
                        <a:t>IST-289 </a:t>
                      </a:r>
                    </a:p>
                  </a:txBody>
                  <a:tcPr marT="45727" marB="45727" anchor="ctr"/>
                </a:tc>
                <a:tc>
                  <a:txBody>
                    <a:bodyPr/>
                    <a:lstStyle/>
                    <a:p>
                      <a:pPr algn="ctr"/>
                      <a:r>
                        <a:rPr lang="en-US" sz="1600" dirty="0"/>
                        <a:t>PROGRAMMING METHODS </a:t>
                      </a:r>
                    </a:p>
                  </a:txBody>
                  <a:tcPr marT="45727" marB="45727" anchor="ctr"/>
                </a:tc>
                <a:tc>
                  <a:txBody>
                    <a:bodyPr/>
                    <a:lstStyle/>
                    <a:p>
                      <a:pPr algn="ctr"/>
                      <a:r>
                        <a:rPr lang="en-US" sz="1600" dirty="0"/>
                        <a:t>NORMAN YOUNG </a:t>
                      </a:r>
                    </a:p>
                  </a:txBody>
                  <a:tcPr marT="45727" marB="45727" anchor="ctr"/>
                </a:tc>
                <a:extLst>
                  <a:ext uri="{0D108BD9-81ED-4DB2-BD59-A6C34878D82A}">
                    <a16:rowId xmlns:a16="http://schemas.microsoft.com/office/drawing/2014/main" val="10005"/>
                  </a:ext>
                </a:extLst>
              </a:tr>
              <a:tr h="446386">
                <a:tc>
                  <a:txBody>
                    <a:bodyPr/>
                    <a:lstStyle/>
                    <a:p>
                      <a:pPr algn="ctr"/>
                      <a:r>
                        <a:rPr lang="en-US" sz="1600" dirty="0"/>
                        <a:t>179077643 </a:t>
                      </a:r>
                    </a:p>
                  </a:txBody>
                  <a:tcPr marT="45727" marB="45727" anchor="ctr"/>
                </a:tc>
                <a:tc>
                  <a:txBody>
                    <a:bodyPr/>
                    <a:lstStyle/>
                    <a:p>
                      <a:pPr algn="ctr"/>
                      <a:r>
                        <a:rPr lang="en-US" sz="1600" dirty="0"/>
                        <a:t>IST-220 </a:t>
                      </a:r>
                    </a:p>
                  </a:txBody>
                  <a:tcPr marT="45727" marB="45727" anchor="ctr"/>
                </a:tc>
                <a:tc>
                  <a:txBody>
                    <a:bodyPr/>
                    <a:lstStyle/>
                    <a:p>
                      <a:pPr algn="ctr"/>
                      <a:r>
                        <a:rPr lang="en-US" sz="1600" dirty="0"/>
                        <a:t>BASIC PROGRAMMING </a:t>
                      </a:r>
                    </a:p>
                  </a:txBody>
                  <a:tcPr marT="45727" marB="45727" anchor="ctr"/>
                </a:tc>
                <a:tc>
                  <a:txBody>
                    <a:bodyPr/>
                    <a:lstStyle/>
                    <a:p>
                      <a:pPr algn="ctr"/>
                      <a:r>
                        <a:rPr lang="en-US" sz="1600" dirty="0"/>
                        <a:t>TAMMY GREEN </a:t>
                      </a:r>
                    </a:p>
                  </a:txBody>
                  <a:tcPr marT="45727" marB="45727" anchor="ct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A67D2B0E-FD92-4A5D-86E9-BDBFDBF5B11C}"/>
              </a:ext>
            </a:extLst>
          </p:cNvPr>
          <p:cNvSpPr>
            <a:spLocks noGrp="1" noChangeArrowheads="1"/>
          </p:cNvSpPr>
          <p:nvPr>
            <p:ph type="title"/>
          </p:nvPr>
        </p:nvSpPr>
        <p:spPr/>
        <p:txBody>
          <a:bodyPr/>
          <a:lstStyle/>
          <a:p>
            <a:r>
              <a:rPr lang="en-US" altLang="en-US"/>
              <a:t>Another Deletion Anomaly Example</a:t>
            </a:r>
          </a:p>
        </p:txBody>
      </p:sp>
      <p:sp>
        <p:nvSpPr>
          <p:cNvPr id="56322" name="Content Placeholder 2">
            <a:extLst>
              <a:ext uri="{FF2B5EF4-FFF2-40B4-BE49-F238E27FC236}">
                <a16:creationId xmlns:a16="http://schemas.microsoft.com/office/drawing/2014/main" id="{E1B513FB-0387-4ABA-AF3F-591A5AAF4062}"/>
              </a:ext>
            </a:extLst>
          </p:cNvPr>
          <p:cNvSpPr>
            <a:spLocks noGrp="1" noChangeArrowheads="1"/>
          </p:cNvSpPr>
          <p:nvPr>
            <p:ph idx="1"/>
          </p:nvPr>
        </p:nvSpPr>
        <p:spPr/>
        <p:txBody>
          <a:bodyPr/>
          <a:lstStyle/>
          <a:p>
            <a:endParaRPr lang="en-US" altLang="en-US"/>
          </a:p>
        </p:txBody>
      </p:sp>
      <p:sp>
        <p:nvSpPr>
          <p:cNvPr id="56323" name="Slide Number Placeholder 3">
            <a:extLst>
              <a:ext uri="{FF2B5EF4-FFF2-40B4-BE49-F238E27FC236}">
                <a16:creationId xmlns:a16="http://schemas.microsoft.com/office/drawing/2014/main" id="{D318AD57-E1C1-4BFF-919A-A0671391A88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4F467AA1-F08B-416B-91A9-CFF7C1A760B9}" type="slidenum">
              <a:rPr lang="en-US" altLang="en-US" sz="1400"/>
              <a:pPr>
                <a:spcBef>
                  <a:spcPct val="0"/>
                </a:spcBef>
                <a:buClrTx/>
                <a:buFontTx/>
                <a:buNone/>
              </a:pPr>
              <a:t>22</a:t>
            </a:fld>
            <a:endParaRPr lang="en-US" altLang="en-US" sz="1400"/>
          </a:p>
        </p:txBody>
      </p:sp>
      <p:pic>
        <p:nvPicPr>
          <p:cNvPr id="56324" name="Picture 2">
            <a:extLst>
              <a:ext uri="{FF2B5EF4-FFF2-40B4-BE49-F238E27FC236}">
                <a16:creationId xmlns:a16="http://schemas.microsoft.com/office/drawing/2014/main" id="{3A0F33C5-1B84-4176-BC45-D188292B4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213" y="1905000"/>
            <a:ext cx="8129587" cy="2236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445E9804-5C69-47B6-989D-43263C6FCDFC}"/>
              </a:ext>
            </a:extLst>
          </p:cNvPr>
          <p:cNvSpPr>
            <a:spLocks noGrp="1" noChangeArrowheads="1"/>
          </p:cNvSpPr>
          <p:nvPr>
            <p:ph type="title"/>
          </p:nvPr>
        </p:nvSpPr>
        <p:spPr/>
        <p:txBody>
          <a:bodyPr/>
          <a:lstStyle/>
          <a:p>
            <a:r>
              <a:rPr lang="en-US" altLang="en-US"/>
              <a:t>Modification Anomalies</a:t>
            </a:r>
          </a:p>
        </p:txBody>
      </p:sp>
      <p:sp>
        <p:nvSpPr>
          <p:cNvPr id="58370" name="Content Placeholder 2">
            <a:extLst>
              <a:ext uri="{FF2B5EF4-FFF2-40B4-BE49-F238E27FC236}">
                <a16:creationId xmlns:a16="http://schemas.microsoft.com/office/drawing/2014/main" id="{44E6921B-89FC-4A58-88E8-A1A3049655BF}"/>
              </a:ext>
            </a:extLst>
          </p:cNvPr>
          <p:cNvSpPr>
            <a:spLocks noGrp="1" noChangeArrowheads="1"/>
          </p:cNvSpPr>
          <p:nvPr>
            <p:ph idx="1"/>
          </p:nvPr>
        </p:nvSpPr>
        <p:spPr/>
        <p:txBody>
          <a:bodyPr/>
          <a:lstStyle/>
          <a:p>
            <a:r>
              <a:rPr lang="en-US" altLang="en-US" sz="2400"/>
              <a:t>Update Anomaly: Occurs when the structure of a table forces us to change multiple rows to modify only a single fact</a:t>
            </a:r>
          </a:p>
          <a:p>
            <a:endParaRPr lang="en-US" altLang="en-US"/>
          </a:p>
        </p:txBody>
      </p:sp>
      <p:sp>
        <p:nvSpPr>
          <p:cNvPr id="58371" name="Slide Number Placeholder 3">
            <a:extLst>
              <a:ext uri="{FF2B5EF4-FFF2-40B4-BE49-F238E27FC236}">
                <a16:creationId xmlns:a16="http://schemas.microsoft.com/office/drawing/2014/main" id="{4A5A04DD-19E7-427D-95E0-B73074EB686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1CF5149E-2DB3-4EE4-83A1-FBB401226A3B}" type="slidenum">
              <a:rPr lang="en-US" altLang="en-US" sz="1400"/>
              <a:pPr>
                <a:spcBef>
                  <a:spcPct val="0"/>
                </a:spcBef>
                <a:buClrTx/>
                <a:buFontTx/>
                <a:buNone/>
              </a:pPr>
              <a:t>23</a:t>
            </a:fld>
            <a:endParaRPr lang="en-US" altLang="en-US" sz="1400"/>
          </a:p>
        </p:txBody>
      </p:sp>
      <p:graphicFrame>
        <p:nvGraphicFramePr>
          <p:cNvPr id="5" name="Table 4">
            <a:extLst>
              <a:ext uri="{FF2B5EF4-FFF2-40B4-BE49-F238E27FC236}">
                <a16:creationId xmlns:a16="http://schemas.microsoft.com/office/drawing/2014/main" id="{D16678BD-3AA9-DC4A-8B6B-EBE26E8EDD12}"/>
              </a:ext>
            </a:extLst>
          </p:cNvPr>
          <p:cNvGraphicFramePr>
            <a:graphicFrameLocks noGrp="1"/>
          </p:cNvGraphicFramePr>
          <p:nvPr/>
        </p:nvGraphicFramePr>
        <p:xfrm>
          <a:off x="304800" y="3124200"/>
          <a:ext cx="8534400" cy="3429000"/>
        </p:xfrm>
        <a:graphic>
          <a:graphicData uri="http://schemas.openxmlformats.org/drawingml/2006/table">
            <a:tbl>
              <a:tblPr firstRow="1" bandRow="1">
                <a:tableStyleId>{5940675A-B579-460E-94D1-54222C63F5DA}</a:tableStyleId>
              </a:tblPr>
              <a:tblGrid>
                <a:gridCol w="1565945">
                  <a:extLst>
                    <a:ext uri="{9D8B030D-6E8A-4147-A177-3AD203B41FA5}">
                      <a16:colId xmlns:a16="http://schemas.microsoft.com/office/drawing/2014/main" val="20000"/>
                    </a:ext>
                  </a:extLst>
                </a:gridCol>
                <a:gridCol w="1487648">
                  <a:extLst>
                    <a:ext uri="{9D8B030D-6E8A-4147-A177-3AD203B41FA5}">
                      <a16:colId xmlns:a16="http://schemas.microsoft.com/office/drawing/2014/main" val="20001"/>
                    </a:ext>
                  </a:extLst>
                </a:gridCol>
                <a:gridCol w="3601673">
                  <a:extLst>
                    <a:ext uri="{9D8B030D-6E8A-4147-A177-3AD203B41FA5}">
                      <a16:colId xmlns:a16="http://schemas.microsoft.com/office/drawing/2014/main" val="20002"/>
                    </a:ext>
                  </a:extLst>
                </a:gridCol>
                <a:gridCol w="1879134">
                  <a:extLst>
                    <a:ext uri="{9D8B030D-6E8A-4147-A177-3AD203B41FA5}">
                      <a16:colId xmlns:a16="http://schemas.microsoft.com/office/drawing/2014/main" val="20003"/>
                    </a:ext>
                  </a:extLst>
                </a:gridCol>
              </a:tblGrid>
              <a:tr h="485504">
                <a:tc>
                  <a:txBody>
                    <a:bodyPr/>
                    <a:lstStyle/>
                    <a:p>
                      <a:pPr algn="ctr"/>
                      <a:r>
                        <a:rPr lang="en-US" b="1" dirty="0" err="1"/>
                        <a:t>Student_ID</a:t>
                      </a:r>
                      <a:endParaRPr lang="en-US" b="1" dirty="0"/>
                    </a:p>
                  </a:txBody>
                  <a:tcPr/>
                </a:tc>
                <a:tc>
                  <a:txBody>
                    <a:bodyPr/>
                    <a:lstStyle/>
                    <a:p>
                      <a:pPr algn="ctr"/>
                      <a:r>
                        <a:rPr lang="en-US" b="1" dirty="0"/>
                        <a:t>CLASS_ID</a:t>
                      </a:r>
                    </a:p>
                  </a:txBody>
                  <a:tcPr/>
                </a:tc>
                <a:tc>
                  <a:txBody>
                    <a:bodyPr/>
                    <a:lstStyle/>
                    <a:p>
                      <a:pPr algn="ctr"/>
                      <a:r>
                        <a:rPr lang="en-US" b="1" dirty="0"/>
                        <a:t>CLASS_TITLE</a:t>
                      </a:r>
                    </a:p>
                  </a:txBody>
                  <a:tcPr/>
                </a:tc>
                <a:tc>
                  <a:txBody>
                    <a:bodyPr/>
                    <a:lstStyle/>
                    <a:p>
                      <a:pPr algn="ctr"/>
                      <a:r>
                        <a:rPr lang="en-US" b="1" dirty="0"/>
                        <a:t>INSTRUCTOR</a:t>
                      </a:r>
                    </a:p>
                  </a:txBody>
                  <a:tcPr/>
                </a:tc>
                <a:extLst>
                  <a:ext uri="{0D108BD9-81ED-4DB2-BD59-A6C34878D82A}">
                    <a16:rowId xmlns:a16="http://schemas.microsoft.com/office/drawing/2014/main" val="10000"/>
                  </a:ext>
                </a:extLst>
              </a:tr>
              <a:tr h="446314">
                <a:tc>
                  <a:txBody>
                    <a:bodyPr/>
                    <a:lstStyle/>
                    <a:p>
                      <a:pPr algn="ctr"/>
                      <a:r>
                        <a:rPr lang="en-US" sz="1600" dirty="0"/>
                        <a:t>562321124 </a:t>
                      </a:r>
                    </a:p>
                  </a:txBody>
                  <a:tcPr/>
                </a:tc>
                <a:tc>
                  <a:txBody>
                    <a:bodyPr/>
                    <a:lstStyle/>
                    <a:p>
                      <a:pPr algn="ctr"/>
                      <a:r>
                        <a:rPr lang="en-US" sz="1600" dirty="0"/>
                        <a:t>IST-189 </a:t>
                      </a:r>
                    </a:p>
                  </a:txBody>
                  <a:tcPr anchor="ctr"/>
                </a:tc>
                <a:tc>
                  <a:txBody>
                    <a:bodyPr/>
                    <a:lstStyle/>
                    <a:p>
                      <a:pPr algn="ctr"/>
                      <a:r>
                        <a:rPr lang="en-US" sz="1600"/>
                        <a:t>BASIC COMPUTER PROCESSING </a:t>
                      </a:r>
                    </a:p>
                  </a:txBody>
                  <a:tcPr anchor="ctr"/>
                </a:tc>
                <a:tc>
                  <a:txBody>
                    <a:bodyPr/>
                    <a:lstStyle/>
                    <a:p>
                      <a:pPr algn="ctr"/>
                      <a:r>
                        <a:rPr lang="en-US" sz="1600" dirty="0"/>
                        <a:t>SAMUAL MORE </a:t>
                      </a:r>
                    </a:p>
                  </a:txBody>
                  <a:tcPr anchor="ctr"/>
                </a:tc>
                <a:extLst>
                  <a:ext uri="{0D108BD9-81ED-4DB2-BD59-A6C34878D82A}">
                    <a16:rowId xmlns:a16="http://schemas.microsoft.com/office/drawing/2014/main" val="10001"/>
                  </a:ext>
                </a:extLst>
              </a:tr>
              <a:tr h="446314">
                <a:tc>
                  <a:txBody>
                    <a:bodyPr/>
                    <a:lstStyle/>
                    <a:p>
                      <a:pPr algn="ctr"/>
                      <a:r>
                        <a:rPr lang="en-US" sz="1600" dirty="0"/>
                        <a:t>562321124 </a:t>
                      </a:r>
                    </a:p>
                  </a:txBody>
                  <a:tcPr anchor="ctr"/>
                </a:tc>
                <a:tc>
                  <a:txBody>
                    <a:bodyPr/>
                    <a:lstStyle/>
                    <a:p>
                      <a:pPr algn="ctr"/>
                      <a:r>
                        <a:rPr lang="en-US" sz="1600" dirty="0"/>
                        <a:t>IST-189 </a:t>
                      </a:r>
                    </a:p>
                  </a:txBody>
                  <a:tcPr anchor="ctr"/>
                </a:tc>
                <a:tc>
                  <a:txBody>
                    <a:bodyPr/>
                    <a:lstStyle/>
                    <a:p>
                      <a:pPr algn="ctr"/>
                      <a:r>
                        <a:rPr lang="en-US" sz="1600" dirty="0"/>
                        <a:t>BASIC COMPUTER PROCESSING </a:t>
                      </a:r>
                    </a:p>
                  </a:txBody>
                  <a:tcPr anchor="ctr"/>
                </a:tc>
                <a:tc>
                  <a:txBody>
                    <a:bodyPr/>
                    <a:lstStyle/>
                    <a:p>
                      <a:pPr algn="ctr"/>
                      <a:r>
                        <a:rPr lang="en-US" sz="1600" dirty="0"/>
                        <a:t>ADRIAN JONES </a:t>
                      </a:r>
                    </a:p>
                  </a:txBody>
                  <a:tcPr anchor="ctr"/>
                </a:tc>
                <a:extLst>
                  <a:ext uri="{0D108BD9-81ED-4DB2-BD59-A6C34878D82A}">
                    <a16:rowId xmlns:a16="http://schemas.microsoft.com/office/drawing/2014/main" val="10002"/>
                  </a:ext>
                </a:extLst>
              </a:tr>
              <a:tr h="446314">
                <a:tc>
                  <a:txBody>
                    <a:bodyPr/>
                    <a:lstStyle/>
                    <a:p>
                      <a:pPr algn="ctr"/>
                      <a:r>
                        <a:rPr lang="en-US" sz="1600" dirty="0"/>
                        <a:t>769017832 </a:t>
                      </a:r>
                    </a:p>
                  </a:txBody>
                  <a:tcPr anchor="ctr"/>
                </a:tc>
                <a:tc>
                  <a:txBody>
                    <a:bodyPr/>
                    <a:lstStyle/>
                    <a:p>
                      <a:pPr algn="ctr"/>
                      <a:r>
                        <a:rPr lang="en-US" sz="1600" dirty="0"/>
                        <a:t>IST-250 </a:t>
                      </a:r>
                    </a:p>
                  </a:txBody>
                  <a:tcPr anchor="ctr"/>
                </a:tc>
                <a:tc>
                  <a:txBody>
                    <a:bodyPr/>
                    <a:lstStyle/>
                    <a:p>
                      <a:pPr algn="ctr"/>
                      <a:r>
                        <a:rPr lang="en-US" sz="1600" dirty="0"/>
                        <a:t>ADVANCED COMPUTER PROCESSING </a:t>
                      </a:r>
                    </a:p>
                  </a:txBody>
                  <a:tcPr anchor="ctr"/>
                </a:tc>
                <a:tc>
                  <a:txBody>
                    <a:bodyPr/>
                    <a:lstStyle/>
                    <a:p>
                      <a:pPr algn="ctr"/>
                      <a:r>
                        <a:rPr lang="en-US" sz="1600" dirty="0"/>
                        <a:t>JAMES WILSON </a:t>
                      </a:r>
                    </a:p>
                  </a:txBody>
                  <a:tcPr anchor="ctr"/>
                </a:tc>
                <a:extLst>
                  <a:ext uri="{0D108BD9-81ED-4DB2-BD59-A6C34878D82A}">
                    <a16:rowId xmlns:a16="http://schemas.microsoft.com/office/drawing/2014/main" val="10003"/>
                  </a:ext>
                </a:extLst>
              </a:tr>
              <a:tr h="446314">
                <a:tc>
                  <a:txBody>
                    <a:bodyPr/>
                    <a:lstStyle/>
                    <a:p>
                      <a:pPr algn="ctr"/>
                      <a:r>
                        <a:rPr lang="en-US" sz="1600" dirty="0"/>
                        <a:t>989832423 </a:t>
                      </a:r>
                    </a:p>
                  </a:txBody>
                  <a:tcPr anchor="ctr"/>
                </a:tc>
                <a:tc>
                  <a:txBody>
                    <a:bodyPr/>
                    <a:lstStyle/>
                    <a:p>
                      <a:pPr algn="ctr"/>
                      <a:r>
                        <a:rPr lang="en-US" sz="1600"/>
                        <a:t>OST-223 </a:t>
                      </a:r>
                    </a:p>
                  </a:txBody>
                  <a:tcPr anchor="ctr"/>
                </a:tc>
                <a:tc>
                  <a:txBody>
                    <a:bodyPr/>
                    <a:lstStyle/>
                    <a:p>
                      <a:pPr algn="ctr"/>
                      <a:r>
                        <a:rPr lang="en-US" sz="1600" dirty="0"/>
                        <a:t>DATA PROCESSING </a:t>
                      </a:r>
                    </a:p>
                  </a:txBody>
                  <a:tcPr anchor="ctr"/>
                </a:tc>
                <a:tc>
                  <a:txBody>
                    <a:bodyPr/>
                    <a:lstStyle/>
                    <a:p>
                      <a:pPr algn="ctr"/>
                      <a:r>
                        <a:rPr lang="en-US" sz="1600" dirty="0"/>
                        <a:t>SAMUEL MORE </a:t>
                      </a:r>
                    </a:p>
                  </a:txBody>
                  <a:tcPr anchor="ctr"/>
                </a:tc>
                <a:extLst>
                  <a:ext uri="{0D108BD9-81ED-4DB2-BD59-A6C34878D82A}">
                    <a16:rowId xmlns:a16="http://schemas.microsoft.com/office/drawing/2014/main" val="10004"/>
                  </a:ext>
                </a:extLst>
              </a:tr>
              <a:tr h="446314">
                <a:tc>
                  <a:txBody>
                    <a:bodyPr/>
                    <a:lstStyle/>
                    <a:p>
                      <a:pPr algn="ctr"/>
                      <a:r>
                        <a:rPr lang="en-US" sz="1600" dirty="0"/>
                        <a:t>908769987 </a:t>
                      </a:r>
                    </a:p>
                  </a:txBody>
                  <a:tcPr anchor="ctr"/>
                </a:tc>
                <a:tc>
                  <a:txBody>
                    <a:bodyPr/>
                    <a:lstStyle/>
                    <a:p>
                      <a:pPr algn="ctr"/>
                      <a:r>
                        <a:rPr lang="en-US" sz="1600"/>
                        <a:t>IST-289 </a:t>
                      </a:r>
                    </a:p>
                  </a:txBody>
                  <a:tcPr anchor="ctr"/>
                </a:tc>
                <a:tc>
                  <a:txBody>
                    <a:bodyPr/>
                    <a:lstStyle/>
                    <a:p>
                      <a:pPr algn="ctr"/>
                      <a:r>
                        <a:rPr lang="en-US" sz="1600" dirty="0"/>
                        <a:t>PROGRAMMING METHODS </a:t>
                      </a:r>
                    </a:p>
                  </a:txBody>
                  <a:tcPr anchor="ctr"/>
                </a:tc>
                <a:tc>
                  <a:txBody>
                    <a:bodyPr/>
                    <a:lstStyle/>
                    <a:p>
                      <a:pPr algn="ctr"/>
                      <a:r>
                        <a:rPr lang="en-US" sz="1600" dirty="0"/>
                        <a:t>NORMAN YOUNG </a:t>
                      </a:r>
                    </a:p>
                  </a:txBody>
                  <a:tcPr anchor="ctr"/>
                </a:tc>
                <a:extLst>
                  <a:ext uri="{0D108BD9-81ED-4DB2-BD59-A6C34878D82A}">
                    <a16:rowId xmlns:a16="http://schemas.microsoft.com/office/drawing/2014/main" val="10005"/>
                  </a:ext>
                </a:extLst>
              </a:tr>
              <a:tr h="446314">
                <a:tc>
                  <a:txBody>
                    <a:bodyPr/>
                    <a:lstStyle/>
                    <a:p>
                      <a:pPr algn="ctr"/>
                      <a:r>
                        <a:rPr lang="en-US" sz="1600" dirty="0"/>
                        <a:t>179077643 </a:t>
                      </a:r>
                    </a:p>
                  </a:txBody>
                  <a:tcPr anchor="ctr"/>
                </a:tc>
                <a:tc>
                  <a:txBody>
                    <a:bodyPr/>
                    <a:lstStyle/>
                    <a:p>
                      <a:pPr algn="ctr"/>
                      <a:r>
                        <a:rPr lang="en-US" sz="1600"/>
                        <a:t>IST-220 </a:t>
                      </a:r>
                    </a:p>
                  </a:txBody>
                  <a:tcPr anchor="ctr"/>
                </a:tc>
                <a:tc>
                  <a:txBody>
                    <a:bodyPr/>
                    <a:lstStyle/>
                    <a:p>
                      <a:pPr algn="ctr"/>
                      <a:r>
                        <a:rPr lang="en-US" sz="1600"/>
                        <a:t>BASIC PROGRAMMING </a:t>
                      </a:r>
                    </a:p>
                  </a:txBody>
                  <a:tcPr anchor="ctr"/>
                </a:tc>
                <a:tc>
                  <a:txBody>
                    <a:bodyPr/>
                    <a:lstStyle/>
                    <a:p>
                      <a:pPr algn="ctr"/>
                      <a:r>
                        <a:rPr lang="en-US" sz="1600" dirty="0"/>
                        <a:t>TAMMY GREEN </a:t>
                      </a:r>
                    </a:p>
                  </a:txBody>
                  <a:tcPr anchor="ct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2ACEAB80-6CBF-4CE7-B358-3D8B6648E6D7}"/>
              </a:ext>
            </a:extLst>
          </p:cNvPr>
          <p:cNvSpPr>
            <a:spLocks noGrp="1" noChangeArrowheads="1"/>
          </p:cNvSpPr>
          <p:nvPr>
            <p:ph type="title"/>
          </p:nvPr>
        </p:nvSpPr>
        <p:spPr/>
        <p:txBody>
          <a:bodyPr/>
          <a:lstStyle/>
          <a:p>
            <a:r>
              <a:rPr lang="en-US" altLang="en-US"/>
              <a:t>Another Update Anomaly Example</a:t>
            </a:r>
          </a:p>
        </p:txBody>
      </p:sp>
      <p:sp>
        <p:nvSpPr>
          <p:cNvPr id="60418" name="Content Placeholder 2">
            <a:extLst>
              <a:ext uri="{FF2B5EF4-FFF2-40B4-BE49-F238E27FC236}">
                <a16:creationId xmlns:a16="http://schemas.microsoft.com/office/drawing/2014/main" id="{E5117F4E-B389-4D58-B5BC-873428AB6B90}"/>
              </a:ext>
            </a:extLst>
          </p:cNvPr>
          <p:cNvSpPr>
            <a:spLocks noGrp="1" noChangeArrowheads="1"/>
          </p:cNvSpPr>
          <p:nvPr>
            <p:ph idx="1"/>
          </p:nvPr>
        </p:nvSpPr>
        <p:spPr/>
        <p:txBody>
          <a:bodyPr/>
          <a:lstStyle/>
          <a:p>
            <a:endParaRPr lang="en-US" altLang="en-US"/>
          </a:p>
        </p:txBody>
      </p:sp>
      <p:sp>
        <p:nvSpPr>
          <p:cNvPr id="60419" name="Slide Number Placeholder 3">
            <a:extLst>
              <a:ext uri="{FF2B5EF4-FFF2-40B4-BE49-F238E27FC236}">
                <a16:creationId xmlns:a16="http://schemas.microsoft.com/office/drawing/2014/main" id="{42256A65-6435-46D2-8A02-50DFFE32DAB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3F0ECABB-B59A-4BF0-ABA6-248511677B53}" type="slidenum">
              <a:rPr lang="en-US" altLang="en-US" sz="1400"/>
              <a:pPr>
                <a:spcBef>
                  <a:spcPct val="0"/>
                </a:spcBef>
                <a:buClrTx/>
                <a:buFontTx/>
                <a:buNone/>
              </a:pPr>
              <a:t>24</a:t>
            </a:fld>
            <a:endParaRPr lang="en-US" altLang="en-US" sz="1400"/>
          </a:p>
        </p:txBody>
      </p:sp>
      <p:pic>
        <p:nvPicPr>
          <p:cNvPr id="60420" name="Picture 2">
            <a:extLst>
              <a:ext uri="{FF2B5EF4-FFF2-40B4-BE49-F238E27FC236}">
                <a16:creationId xmlns:a16="http://schemas.microsoft.com/office/drawing/2014/main" id="{5415B23D-B89F-48E6-9275-DC1FEDA8E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63" y="1905000"/>
            <a:ext cx="8072437"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2EAF0779-F1FA-4343-B6E8-4E25CB9FB3A8}"/>
              </a:ext>
            </a:extLst>
          </p:cNvPr>
          <p:cNvSpPr>
            <a:spLocks noGrp="1" noChangeArrowheads="1"/>
          </p:cNvSpPr>
          <p:nvPr>
            <p:ph type="title"/>
          </p:nvPr>
        </p:nvSpPr>
        <p:spPr/>
        <p:txBody>
          <a:bodyPr/>
          <a:lstStyle/>
          <a:p>
            <a:r>
              <a:rPr lang="en-US" altLang="en-US"/>
              <a:t>Normal Forms</a:t>
            </a:r>
          </a:p>
        </p:txBody>
      </p:sp>
      <p:sp>
        <p:nvSpPr>
          <p:cNvPr id="62466" name="Content Placeholder 2">
            <a:extLst>
              <a:ext uri="{FF2B5EF4-FFF2-40B4-BE49-F238E27FC236}">
                <a16:creationId xmlns:a16="http://schemas.microsoft.com/office/drawing/2014/main" id="{B157A7FB-6DA1-49A4-BC05-D6B25E7923F1}"/>
              </a:ext>
            </a:extLst>
          </p:cNvPr>
          <p:cNvSpPr>
            <a:spLocks noGrp="1" noChangeArrowheads="1"/>
          </p:cNvSpPr>
          <p:nvPr>
            <p:ph idx="1"/>
          </p:nvPr>
        </p:nvSpPr>
        <p:spPr/>
        <p:txBody>
          <a:bodyPr/>
          <a:lstStyle/>
          <a:p>
            <a:r>
              <a:rPr lang="en-US" altLang="en-US"/>
              <a:t>The requirements to satisfy the 1</a:t>
            </a:r>
            <a:r>
              <a:rPr lang="en-US" altLang="en-US" baseline="30000"/>
              <a:t>st</a:t>
            </a:r>
            <a:r>
              <a:rPr lang="en-US" altLang="en-US"/>
              <a:t> Normal Form:</a:t>
            </a:r>
          </a:p>
          <a:p>
            <a:pPr lvl="1"/>
            <a:r>
              <a:rPr lang="en-US" altLang="en-US"/>
              <a:t>Each table has a primary key: minimal set of attributes which can uniquely identify a record</a:t>
            </a:r>
          </a:p>
          <a:p>
            <a:pPr lvl="1"/>
            <a:r>
              <a:rPr lang="en-US" altLang="en-US"/>
              <a:t>The values in each column of a table are atomic (no multi-value attributes are allowed)</a:t>
            </a:r>
          </a:p>
          <a:p>
            <a:pPr lvl="1"/>
            <a:r>
              <a:rPr lang="en-US" altLang="en-US"/>
              <a:t>There are no multiple columns</a:t>
            </a:r>
          </a:p>
          <a:p>
            <a:pPr lvl="1"/>
            <a:r>
              <a:rPr lang="en-US" altLang="en-US"/>
              <a:t>See characteristics of a relation!</a:t>
            </a:r>
          </a:p>
          <a:p>
            <a:endParaRPr lang="en-US" altLang="en-US"/>
          </a:p>
        </p:txBody>
      </p:sp>
      <p:sp>
        <p:nvSpPr>
          <p:cNvPr id="62467" name="Slide Number Placeholder 3">
            <a:extLst>
              <a:ext uri="{FF2B5EF4-FFF2-40B4-BE49-F238E27FC236}">
                <a16:creationId xmlns:a16="http://schemas.microsoft.com/office/drawing/2014/main" id="{6EF1D8D4-A6C5-4224-BD9A-5B11A2AB162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14AAD07F-5B4A-4076-9CA2-3B5681EA4396}" type="slidenum">
              <a:rPr lang="en-US" altLang="en-US" sz="1400"/>
              <a:pPr>
                <a:spcBef>
                  <a:spcPct val="0"/>
                </a:spcBef>
                <a:buClrTx/>
                <a:buFontTx/>
                <a:buNone/>
              </a:pPr>
              <a:t>25</a:t>
            </a:fld>
            <a:endParaRPr lang="en-US" altLang="en-US" sz="140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919E91E7-CF6A-4F41-9FA4-5D440A21F531}"/>
              </a:ext>
            </a:extLst>
          </p:cNvPr>
          <p:cNvSpPr>
            <a:spLocks noGrp="1" noChangeArrowheads="1"/>
          </p:cNvSpPr>
          <p:nvPr>
            <p:ph type="title"/>
          </p:nvPr>
        </p:nvSpPr>
        <p:spPr/>
        <p:txBody>
          <a:bodyPr/>
          <a:lstStyle/>
          <a:p>
            <a:r>
              <a:rPr lang="en-US" altLang="en-US"/>
              <a:t>1</a:t>
            </a:r>
            <a:r>
              <a:rPr lang="en-US" altLang="en-US" baseline="30000"/>
              <a:t>st</a:t>
            </a:r>
            <a:r>
              <a:rPr lang="en-US" altLang="en-US"/>
              <a:t> Normal Form Example</a:t>
            </a:r>
          </a:p>
        </p:txBody>
      </p:sp>
      <p:sp>
        <p:nvSpPr>
          <p:cNvPr id="3" name="Content Placeholder 2">
            <a:extLst>
              <a:ext uri="{FF2B5EF4-FFF2-40B4-BE49-F238E27FC236}">
                <a16:creationId xmlns:a16="http://schemas.microsoft.com/office/drawing/2014/main" id="{373CE329-30C4-FA40-9592-2302E669570A}"/>
              </a:ext>
            </a:extLst>
          </p:cNvPr>
          <p:cNvSpPr>
            <a:spLocks noGrp="1"/>
          </p:cNvSpPr>
          <p:nvPr>
            <p:ph idx="1"/>
          </p:nvPr>
        </p:nvSpPr>
        <p:spPr/>
        <p:txBody>
          <a:bodyPr/>
          <a:lstStyle/>
          <a:p>
            <a:pPr>
              <a:defRPr/>
            </a:pPr>
            <a:r>
              <a:rPr lang="en-US" dirty="0"/>
              <a:t>Un-normalized  table:</a:t>
            </a:r>
          </a:p>
          <a:p>
            <a:pPr>
              <a:defRPr/>
            </a:pPr>
            <a:endParaRPr lang="en-US" dirty="0"/>
          </a:p>
          <a:p>
            <a:pPr>
              <a:defRPr/>
            </a:pPr>
            <a:endParaRPr lang="en-US" dirty="0"/>
          </a:p>
          <a:p>
            <a:pPr>
              <a:defRPr/>
            </a:pPr>
            <a:endParaRPr lang="en-US" dirty="0"/>
          </a:p>
          <a:p>
            <a:pPr>
              <a:defRPr/>
            </a:pPr>
            <a:r>
              <a:rPr lang="en-US" dirty="0"/>
              <a:t>Is it 1NF?</a:t>
            </a:r>
          </a:p>
          <a:p>
            <a:pPr marL="0" indent="0">
              <a:buFontTx/>
              <a:buNone/>
              <a:defRPr/>
            </a:pPr>
            <a:endParaRPr lang="en-US" dirty="0"/>
          </a:p>
          <a:p>
            <a:pPr>
              <a:defRPr/>
            </a:pPr>
            <a:endParaRPr lang="en-US" dirty="0"/>
          </a:p>
        </p:txBody>
      </p:sp>
      <p:sp>
        <p:nvSpPr>
          <p:cNvPr id="64515" name="Slide Number Placeholder 3">
            <a:extLst>
              <a:ext uri="{FF2B5EF4-FFF2-40B4-BE49-F238E27FC236}">
                <a16:creationId xmlns:a16="http://schemas.microsoft.com/office/drawing/2014/main" id="{E78BE967-46DE-49D1-A03B-D510012103C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FF25C379-D31F-4254-8AAE-F19FA0F48137}" type="slidenum">
              <a:rPr lang="en-US" altLang="en-US" sz="1400"/>
              <a:pPr>
                <a:spcBef>
                  <a:spcPct val="0"/>
                </a:spcBef>
                <a:buClrTx/>
                <a:buFontTx/>
                <a:buNone/>
              </a:pPr>
              <a:t>26</a:t>
            </a:fld>
            <a:endParaRPr lang="en-US" altLang="en-US" sz="1400"/>
          </a:p>
        </p:txBody>
      </p:sp>
      <p:graphicFrame>
        <p:nvGraphicFramePr>
          <p:cNvPr id="5" name="Group 287">
            <a:extLst>
              <a:ext uri="{FF2B5EF4-FFF2-40B4-BE49-F238E27FC236}">
                <a16:creationId xmlns:a16="http://schemas.microsoft.com/office/drawing/2014/main" id="{B7F5D9AC-7086-0D40-B134-BD947D89E832}"/>
              </a:ext>
            </a:extLst>
          </p:cNvPr>
          <p:cNvGraphicFramePr>
            <a:graphicFrameLocks/>
          </p:cNvGraphicFramePr>
          <p:nvPr/>
        </p:nvGraphicFramePr>
        <p:xfrm>
          <a:off x="1371600" y="2667000"/>
          <a:ext cx="4724400" cy="1295400"/>
        </p:xfrm>
        <a:graphic>
          <a:graphicData uri="http://schemas.openxmlformats.org/drawingml/2006/table">
            <a:tbl>
              <a:tblPr/>
              <a:tblGrid>
                <a:gridCol w="2135688">
                  <a:extLst>
                    <a:ext uri="{9D8B030D-6E8A-4147-A177-3AD203B41FA5}">
                      <a16:colId xmlns:a16="http://schemas.microsoft.com/office/drawing/2014/main" val="20000"/>
                    </a:ext>
                  </a:extLst>
                </a:gridCol>
                <a:gridCol w="2588712">
                  <a:extLst>
                    <a:ext uri="{9D8B030D-6E8A-4147-A177-3AD203B41FA5}">
                      <a16:colId xmlns:a16="http://schemas.microsoft.com/office/drawing/2014/main" val="20001"/>
                    </a:ext>
                  </a:extLst>
                </a:gridCol>
              </a:tblGrid>
              <a:tr h="4318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sng" strike="noStrike" cap="none" normalizeH="0" baseline="0" dirty="0">
                          <a:ln>
                            <a:noFill/>
                          </a:ln>
                          <a:solidFill>
                            <a:schemeClr val="tx1"/>
                          </a:solidFill>
                          <a:effectLst/>
                          <a:latin typeface="+mn-lt"/>
                          <a:cs typeface="Arial" charset="0"/>
                        </a:rPr>
                        <a:t>MANAGER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a:ln>
                            <a:noFill/>
                          </a:ln>
                          <a:solidFill>
                            <a:schemeClr val="tx1"/>
                          </a:solidFill>
                          <a:effectLst/>
                          <a:latin typeface="+mn-lt"/>
                          <a:cs typeface="Arial" charset="0"/>
                        </a:rPr>
                        <a:t>EMPLOYEES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a:ln>
                            <a:noFill/>
                          </a:ln>
                          <a:solidFill>
                            <a:schemeClr val="tx1"/>
                          </a:solidFill>
                          <a:effectLst/>
                          <a:latin typeface="+mn-lt"/>
                          <a:cs typeface="Arial" charset="0"/>
                        </a:rPr>
                        <a:t>James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a:ln>
                            <a:noFill/>
                          </a:ln>
                          <a:solidFill>
                            <a:schemeClr val="tx1"/>
                          </a:solidFill>
                          <a:effectLst/>
                          <a:latin typeface="+mn-lt"/>
                          <a:cs typeface="Arial" charset="0"/>
                        </a:rPr>
                        <a:t>Jerry, Mary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a:ln>
                            <a:noFill/>
                          </a:ln>
                          <a:solidFill>
                            <a:schemeClr val="tx1"/>
                          </a:solidFill>
                          <a:effectLst/>
                          <a:latin typeface="+mn-lt"/>
                          <a:cs typeface="Arial" charset="0"/>
                        </a:rPr>
                        <a:t>Smith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a:ln>
                            <a:noFill/>
                          </a:ln>
                          <a:solidFill>
                            <a:schemeClr val="tx1"/>
                          </a:solidFill>
                          <a:effectLst/>
                          <a:latin typeface="+mn-lt"/>
                          <a:cs typeface="Arial" charset="0"/>
                        </a:rPr>
                        <a:t>Tom, Richard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6" name="Group 287">
            <a:extLst>
              <a:ext uri="{FF2B5EF4-FFF2-40B4-BE49-F238E27FC236}">
                <a16:creationId xmlns:a16="http://schemas.microsoft.com/office/drawing/2014/main" id="{13CD4CFF-EEB8-5F47-8EE5-2DD4241DEA57}"/>
              </a:ext>
            </a:extLst>
          </p:cNvPr>
          <p:cNvGraphicFramePr>
            <a:graphicFrameLocks/>
          </p:cNvGraphicFramePr>
          <p:nvPr/>
        </p:nvGraphicFramePr>
        <p:xfrm>
          <a:off x="1371600" y="4953000"/>
          <a:ext cx="4800600" cy="1295400"/>
        </p:xfrm>
        <a:graphic>
          <a:graphicData uri="http://schemas.openxmlformats.org/drawingml/2006/table">
            <a:tbl>
              <a:tblPr/>
              <a:tblGrid>
                <a:gridCol w="1440180">
                  <a:extLst>
                    <a:ext uri="{9D8B030D-6E8A-4147-A177-3AD203B41FA5}">
                      <a16:colId xmlns:a16="http://schemas.microsoft.com/office/drawing/2014/main" val="20000"/>
                    </a:ext>
                  </a:extLst>
                </a:gridCol>
                <a:gridCol w="1728216">
                  <a:extLst>
                    <a:ext uri="{9D8B030D-6E8A-4147-A177-3AD203B41FA5}">
                      <a16:colId xmlns:a16="http://schemas.microsoft.com/office/drawing/2014/main" val="20001"/>
                    </a:ext>
                  </a:extLst>
                </a:gridCol>
                <a:gridCol w="1632204">
                  <a:extLst>
                    <a:ext uri="{9D8B030D-6E8A-4147-A177-3AD203B41FA5}">
                      <a16:colId xmlns:a16="http://schemas.microsoft.com/office/drawing/2014/main" val="20002"/>
                    </a:ext>
                  </a:extLst>
                </a:gridCol>
              </a:tblGrid>
              <a:tr h="4318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sng" strike="noStrike" cap="none" normalizeH="0" baseline="0" dirty="0">
                          <a:ln>
                            <a:noFill/>
                          </a:ln>
                          <a:solidFill>
                            <a:schemeClr val="tx1"/>
                          </a:solidFill>
                          <a:effectLst/>
                          <a:latin typeface="+mn-lt"/>
                          <a:cs typeface="Arial" charset="0"/>
                        </a:rPr>
                        <a:t>MANAGER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a:ln>
                            <a:noFill/>
                          </a:ln>
                          <a:solidFill>
                            <a:schemeClr val="tx1"/>
                          </a:solidFill>
                          <a:effectLst/>
                          <a:latin typeface="+mn-lt"/>
                          <a:cs typeface="Arial" charset="0"/>
                        </a:rPr>
                        <a:t>EMPLOYEE1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a:ln>
                            <a:noFill/>
                          </a:ln>
                          <a:solidFill>
                            <a:schemeClr val="tx1"/>
                          </a:solidFill>
                          <a:effectLst/>
                          <a:latin typeface="+mn-lt"/>
                          <a:cs typeface="Arial" charset="0"/>
                        </a:rPr>
                        <a:t>EMPLOYEE2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a:ln>
                            <a:noFill/>
                          </a:ln>
                          <a:solidFill>
                            <a:schemeClr val="tx1"/>
                          </a:solidFill>
                          <a:effectLst/>
                          <a:latin typeface="+mn-lt"/>
                          <a:cs typeface="Arial" charset="0"/>
                        </a:rPr>
                        <a:t>James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a:ln>
                            <a:noFill/>
                          </a:ln>
                          <a:solidFill>
                            <a:schemeClr val="tx1"/>
                          </a:solidFill>
                          <a:effectLst/>
                          <a:latin typeface="+mn-lt"/>
                          <a:cs typeface="Arial" charset="0"/>
                        </a:rPr>
                        <a:t>Jerry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a:ln>
                            <a:noFill/>
                          </a:ln>
                          <a:solidFill>
                            <a:schemeClr val="tx1"/>
                          </a:solidFill>
                          <a:effectLst/>
                          <a:latin typeface="+mn-lt"/>
                          <a:cs typeface="Arial" charset="0"/>
                        </a:rPr>
                        <a:t>Mary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a:ln>
                            <a:noFill/>
                          </a:ln>
                          <a:solidFill>
                            <a:schemeClr val="tx1"/>
                          </a:solidFill>
                          <a:effectLst/>
                          <a:latin typeface="+mn-lt"/>
                          <a:cs typeface="Arial" charset="0"/>
                        </a:rPr>
                        <a:t>Smith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a:ln>
                            <a:noFill/>
                          </a:ln>
                          <a:solidFill>
                            <a:schemeClr val="tx1"/>
                          </a:solidFill>
                          <a:effectLst/>
                          <a:latin typeface="+mn-lt"/>
                          <a:cs typeface="Arial" charset="0"/>
                        </a:rPr>
                        <a:t>Tom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a:ln>
                            <a:noFill/>
                          </a:ln>
                          <a:solidFill>
                            <a:schemeClr val="tx1"/>
                          </a:solidFill>
                          <a:effectLst/>
                          <a:latin typeface="+mn-lt"/>
                          <a:cs typeface="Arial" charset="0"/>
                        </a:rPr>
                        <a:t>Richard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8F29A227-94A5-4247-9CDC-18EC643C702C}"/>
              </a:ext>
            </a:extLst>
          </p:cNvPr>
          <p:cNvSpPr>
            <a:spLocks noGrp="1" noChangeArrowheads="1"/>
          </p:cNvSpPr>
          <p:nvPr>
            <p:ph type="title"/>
          </p:nvPr>
        </p:nvSpPr>
        <p:spPr/>
        <p:txBody>
          <a:bodyPr/>
          <a:lstStyle/>
          <a:p>
            <a:r>
              <a:rPr lang="en-US" altLang="en-US"/>
              <a:t>1</a:t>
            </a:r>
            <a:r>
              <a:rPr lang="en-US" altLang="en-US" baseline="30000"/>
              <a:t>st</a:t>
            </a:r>
            <a:r>
              <a:rPr lang="en-US" altLang="en-US"/>
              <a:t> Normal Form Example</a:t>
            </a:r>
          </a:p>
        </p:txBody>
      </p:sp>
      <p:sp>
        <p:nvSpPr>
          <p:cNvPr id="66562" name="Content Placeholder 2">
            <a:extLst>
              <a:ext uri="{FF2B5EF4-FFF2-40B4-BE49-F238E27FC236}">
                <a16:creationId xmlns:a16="http://schemas.microsoft.com/office/drawing/2014/main" id="{C45E0B69-9360-4F33-B830-42706A34C09E}"/>
              </a:ext>
            </a:extLst>
          </p:cNvPr>
          <p:cNvSpPr>
            <a:spLocks noGrp="1" noChangeArrowheads="1"/>
          </p:cNvSpPr>
          <p:nvPr>
            <p:ph idx="1"/>
          </p:nvPr>
        </p:nvSpPr>
        <p:spPr/>
        <p:txBody>
          <a:bodyPr/>
          <a:lstStyle/>
          <a:p>
            <a:r>
              <a:rPr lang="en-US" altLang="en-US"/>
              <a:t>Table in the 1</a:t>
            </a:r>
            <a:r>
              <a:rPr lang="en-US" altLang="en-US" baseline="30000"/>
              <a:t>st</a:t>
            </a:r>
            <a:r>
              <a:rPr lang="en-US" altLang="en-US"/>
              <a:t> normal form</a:t>
            </a:r>
          </a:p>
        </p:txBody>
      </p:sp>
      <p:sp>
        <p:nvSpPr>
          <p:cNvPr id="66563" name="Slide Number Placeholder 3">
            <a:extLst>
              <a:ext uri="{FF2B5EF4-FFF2-40B4-BE49-F238E27FC236}">
                <a16:creationId xmlns:a16="http://schemas.microsoft.com/office/drawing/2014/main" id="{820C0E3F-9568-41FA-8F05-752D522B668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C21979C8-D24A-4091-BF86-8C5AC6E0156C}" type="slidenum">
              <a:rPr lang="en-US" altLang="en-US" sz="1400"/>
              <a:pPr>
                <a:spcBef>
                  <a:spcPct val="0"/>
                </a:spcBef>
                <a:buClrTx/>
                <a:buFontTx/>
                <a:buNone/>
              </a:pPr>
              <a:t>27</a:t>
            </a:fld>
            <a:endParaRPr lang="en-US" altLang="en-US" sz="1400"/>
          </a:p>
        </p:txBody>
      </p:sp>
      <p:graphicFrame>
        <p:nvGraphicFramePr>
          <p:cNvPr id="5" name="Group 285">
            <a:extLst>
              <a:ext uri="{FF2B5EF4-FFF2-40B4-BE49-F238E27FC236}">
                <a16:creationId xmlns:a16="http://schemas.microsoft.com/office/drawing/2014/main" id="{12F7A048-D02C-584D-B650-A91DBE77ABD9}"/>
              </a:ext>
            </a:extLst>
          </p:cNvPr>
          <p:cNvGraphicFramePr>
            <a:graphicFrameLocks/>
          </p:cNvGraphicFramePr>
          <p:nvPr/>
        </p:nvGraphicFramePr>
        <p:xfrm>
          <a:off x="990600" y="2819400"/>
          <a:ext cx="3946526" cy="1997074"/>
        </p:xfrm>
        <a:graphic>
          <a:graphicData uri="http://schemas.openxmlformats.org/drawingml/2006/table">
            <a:tbl>
              <a:tblPr/>
              <a:tblGrid>
                <a:gridCol w="1973263">
                  <a:extLst>
                    <a:ext uri="{9D8B030D-6E8A-4147-A177-3AD203B41FA5}">
                      <a16:colId xmlns:a16="http://schemas.microsoft.com/office/drawing/2014/main" val="20000"/>
                    </a:ext>
                  </a:extLst>
                </a:gridCol>
                <a:gridCol w="1973263">
                  <a:extLst>
                    <a:ext uri="{9D8B030D-6E8A-4147-A177-3AD203B41FA5}">
                      <a16:colId xmlns:a16="http://schemas.microsoft.com/office/drawing/2014/main" val="20001"/>
                    </a:ext>
                  </a:extLst>
                </a:gridCol>
              </a:tblGrid>
              <a:tr h="53357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sng" strike="noStrike" cap="none" normalizeH="0" baseline="0" dirty="0">
                          <a:ln>
                            <a:noFill/>
                          </a:ln>
                          <a:solidFill>
                            <a:schemeClr val="tx1"/>
                          </a:solidFill>
                          <a:effectLst/>
                          <a:latin typeface="+mn-lt"/>
                          <a:cs typeface="Arial" charset="0"/>
                        </a:rPr>
                        <a:t>EMPLOYEE</a:t>
                      </a:r>
                    </a:p>
                  </a:txBody>
                  <a:tcPr marL="91425" marR="91425"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1" i="0" u="none" strike="noStrike" cap="none" normalizeH="0" baseline="0" dirty="0">
                          <a:ln>
                            <a:noFill/>
                          </a:ln>
                          <a:solidFill>
                            <a:schemeClr val="tx1"/>
                          </a:solidFill>
                          <a:effectLst/>
                          <a:latin typeface="+mn-lt"/>
                          <a:cs typeface="Arial" charset="0"/>
                        </a:rPr>
                        <a:t>MANAGER</a:t>
                      </a:r>
                    </a:p>
                  </a:txBody>
                  <a:tcPr marL="91425" marR="91425"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8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a:ln>
                            <a:noFill/>
                          </a:ln>
                          <a:solidFill>
                            <a:schemeClr val="tx1"/>
                          </a:solidFill>
                          <a:effectLst/>
                          <a:latin typeface="+mn-lt"/>
                          <a:cs typeface="Arial" charset="0"/>
                        </a:rPr>
                        <a:t>Jerry</a:t>
                      </a:r>
                    </a:p>
                  </a:txBody>
                  <a:tcPr marL="91425" marR="91425"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a:ln>
                            <a:noFill/>
                          </a:ln>
                          <a:solidFill>
                            <a:schemeClr val="tx1"/>
                          </a:solidFill>
                          <a:effectLst/>
                          <a:latin typeface="+mn-lt"/>
                          <a:cs typeface="Arial" charset="0"/>
                        </a:rPr>
                        <a:t>James</a:t>
                      </a:r>
                    </a:p>
                  </a:txBody>
                  <a:tcPr marL="91425" marR="91425"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a:ln>
                            <a:noFill/>
                          </a:ln>
                          <a:solidFill>
                            <a:schemeClr val="tx1"/>
                          </a:solidFill>
                          <a:effectLst/>
                          <a:latin typeface="+mn-lt"/>
                          <a:cs typeface="Arial" charset="0"/>
                        </a:rPr>
                        <a:t>Mary</a:t>
                      </a:r>
                    </a:p>
                  </a:txBody>
                  <a:tcPr marL="91425" marR="91425"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a:ln>
                            <a:noFill/>
                          </a:ln>
                          <a:solidFill>
                            <a:schemeClr val="tx1"/>
                          </a:solidFill>
                          <a:effectLst/>
                          <a:latin typeface="+mn-lt"/>
                          <a:cs typeface="Arial" charset="0"/>
                        </a:rPr>
                        <a:t>James</a:t>
                      </a:r>
                    </a:p>
                  </a:txBody>
                  <a:tcPr marL="91425" marR="91425"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a:ln>
                            <a:noFill/>
                          </a:ln>
                          <a:solidFill>
                            <a:schemeClr val="tx1"/>
                          </a:solidFill>
                          <a:effectLst/>
                          <a:latin typeface="+mn-lt"/>
                          <a:cs typeface="Arial" charset="0"/>
                        </a:rPr>
                        <a:t>Tom</a:t>
                      </a:r>
                    </a:p>
                  </a:txBody>
                  <a:tcPr marL="91425" marR="91425"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a:ln>
                            <a:noFill/>
                          </a:ln>
                          <a:solidFill>
                            <a:schemeClr val="tx1"/>
                          </a:solidFill>
                          <a:effectLst/>
                          <a:latin typeface="+mn-lt"/>
                          <a:cs typeface="Arial" charset="0"/>
                        </a:rPr>
                        <a:t>Smith</a:t>
                      </a:r>
                    </a:p>
                  </a:txBody>
                  <a:tcPr marL="91425" marR="91425"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76">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a:ln>
                            <a:noFill/>
                          </a:ln>
                          <a:solidFill>
                            <a:schemeClr val="tx1"/>
                          </a:solidFill>
                          <a:effectLst/>
                          <a:latin typeface="+mn-lt"/>
                          <a:cs typeface="Arial" charset="0"/>
                        </a:rPr>
                        <a:t>Richard</a:t>
                      </a:r>
                    </a:p>
                  </a:txBody>
                  <a:tcPr marL="91425" marR="91425"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800" b="0" i="0" u="none" strike="noStrike" cap="none" normalizeH="0" baseline="0" dirty="0">
                          <a:ln>
                            <a:noFill/>
                          </a:ln>
                          <a:solidFill>
                            <a:schemeClr val="tx1"/>
                          </a:solidFill>
                          <a:effectLst/>
                          <a:latin typeface="+mn-lt"/>
                          <a:cs typeface="Arial" charset="0"/>
                        </a:rPr>
                        <a:t>Smith</a:t>
                      </a:r>
                    </a:p>
                  </a:txBody>
                  <a:tcPr marL="91425" marR="91425"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BC34B37F-468B-4DF2-A64E-1E8099E4813C}"/>
              </a:ext>
            </a:extLst>
          </p:cNvPr>
          <p:cNvSpPr>
            <a:spLocks noGrp="1" noChangeArrowheads="1"/>
          </p:cNvSpPr>
          <p:nvPr>
            <p:ph type="title"/>
          </p:nvPr>
        </p:nvSpPr>
        <p:spPr/>
        <p:txBody>
          <a:bodyPr/>
          <a:lstStyle/>
          <a:p>
            <a:r>
              <a:rPr lang="en-US" altLang="en-US"/>
              <a:t>Moving to 2</a:t>
            </a:r>
            <a:r>
              <a:rPr lang="en-US" altLang="en-US" baseline="30000"/>
              <a:t>nd</a:t>
            </a:r>
            <a:r>
              <a:rPr lang="en-US" altLang="en-US"/>
              <a:t> Normal Form</a:t>
            </a:r>
          </a:p>
        </p:txBody>
      </p:sp>
      <p:sp>
        <p:nvSpPr>
          <p:cNvPr id="3" name="Content Placeholder 2">
            <a:extLst>
              <a:ext uri="{FF2B5EF4-FFF2-40B4-BE49-F238E27FC236}">
                <a16:creationId xmlns:a16="http://schemas.microsoft.com/office/drawing/2014/main" id="{557EC611-3323-324B-A929-B6CC6BD6721E}"/>
              </a:ext>
            </a:extLst>
          </p:cNvPr>
          <p:cNvSpPr>
            <a:spLocks noGrp="1"/>
          </p:cNvSpPr>
          <p:nvPr>
            <p:ph idx="1"/>
          </p:nvPr>
        </p:nvSpPr>
        <p:spPr/>
        <p:txBody>
          <a:bodyPr/>
          <a:lstStyle/>
          <a:p>
            <a:pPr marL="0" indent="0">
              <a:buFontTx/>
              <a:buNone/>
              <a:defRPr/>
            </a:pPr>
            <a:r>
              <a:rPr lang="en-US" dirty="0"/>
              <a:t>The requirements to satisfy the 2</a:t>
            </a:r>
            <a:r>
              <a:rPr lang="en-US" baseline="30000" dirty="0"/>
              <a:t>nd</a:t>
            </a:r>
            <a:r>
              <a:rPr lang="en-US" dirty="0"/>
              <a:t> Normal form are:</a:t>
            </a:r>
          </a:p>
          <a:p>
            <a:pPr lvl="1">
              <a:defRPr/>
            </a:pPr>
            <a:r>
              <a:rPr lang="en-US" dirty="0"/>
              <a:t>All requirements for 1</a:t>
            </a:r>
            <a:r>
              <a:rPr lang="en-US" baseline="30000" dirty="0"/>
              <a:t>st</a:t>
            </a:r>
            <a:r>
              <a:rPr lang="en-US" dirty="0"/>
              <a:t> NF must be met.</a:t>
            </a:r>
          </a:p>
          <a:p>
            <a:pPr lvl="1">
              <a:defRPr/>
            </a:pPr>
            <a:r>
              <a:rPr lang="en-US" dirty="0"/>
              <a:t>Redundant data across multiple rows of a table must be moved to a separate table.</a:t>
            </a:r>
          </a:p>
          <a:p>
            <a:pPr lvl="2">
              <a:defRPr/>
            </a:pPr>
            <a:r>
              <a:rPr lang="en-US" dirty="0"/>
              <a:t>The resulting tables must be related to each other by use of foreign key.</a:t>
            </a:r>
          </a:p>
          <a:p>
            <a:pPr>
              <a:defRPr/>
            </a:pPr>
            <a:endParaRPr lang="en-US" dirty="0"/>
          </a:p>
        </p:txBody>
      </p:sp>
      <p:sp>
        <p:nvSpPr>
          <p:cNvPr id="68611" name="Slide Number Placeholder 3">
            <a:extLst>
              <a:ext uri="{FF2B5EF4-FFF2-40B4-BE49-F238E27FC236}">
                <a16:creationId xmlns:a16="http://schemas.microsoft.com/office/drawing/2014/main" id="{2F25748B-5BF5-4622-A49A-3768C6DDB74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C93AA574-FB54-4285-B6DA-00EDD69C2D66}" type="slidenum">
              <a:rPr lang="en-US" altLang="en-US" sz="1400"/>
              <a:pPr>
                <a:spcBef>
                  <a:spcPct val="0"/>
                </a:spcBef>
                <a:buClrTx/>
                <a:buFontTx/>
                <a:buNone/>
              </a:pPr>
              <a:t>28</a:t>
            </a:fld>
            <a:endParaRPr lang="en-US" altLang="en-US" sz="140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C92C19B7-5CB4-434B-BE5B-EB98D735FA93}"/>
              </a:ext>
            </a:extLst>
          </p:cNvPr>
          <p:cNvSpPr>
            <a:spLocks noGrp="1" noChangeArrowheads="1"/>
          </p:cNvSpPr>
          <p:nvPr>
            <p:ph type="title"/>
          </p:nvPr>
        </p:nvSpPr>
        <p:spPr/>
        <p:txBody>
          <a:bodyPr/>
          <a:lstStyle/>
          <a:p>
            <a:r>
              <a:rPr lang="en-US" altLang="en-US"/>
              <a:t>2</a:t>
            </a:r>
            <a:r>
              <a:rPr lang="en-US" altLang="en-US" baseline="30000"/>
              <a:t>nd</a:t>
            </a:r>
            <a:r>
              <a:rPr lang="en-US" altLang="en-US"/>
              <a:t> Normal Form Example</a:t>
            </a:r>
          </a:p>
        </p:txBody>
      </p:sp>
      <p:sp>
        <p:nvSpPr>
          <p:cNvPr id="70658" name="Content Placeholder 2">
            <a:extLst>
              <a:ext uri="{FF2B5EF4-FFF2-40B4-BE49-F238E27FC236}">
                <a16:creationId xmlns:a16="http://schemas.microsoft.com/office/drawing/2014/main" id="{9BD6185B-80B5-46D1-A818-387BBC04EF2B}"/>
              </a:ext>
            </a:extLst>
          </p:cNvPr>
          <p:cNvSpPr>
            <a:spLocks noGrp="1" noChangeArrowheads="1"/>
          </p:cNvSpPr>
          <p:nvPr>
            <p:ph idx="1"/>
          </p:nvPr>
        </p:nvSpPr>
        <p:spPr/>
        <p:txBody>
          <a:bodyPr/>
          <a:lstStyle/>
          <a:p>
            <a:r>
              <a:rPr lang="en-US" altLang="en-US" sz="2800"/>
              <a:t>This table is in 1NF: all fields are atomic and the CustomerID serves as the primary key</a:t>
            </a:r>
          </a:p>
          <a:p>
            <a:endParaRPr lang="en-US" altLang="en-US"/>
          </a:p>
        </p:txBody>
      </p:sp>
      <p:sp>
        <p:nvSpPr>
          <p:cNvPr id="70659" name="Slide Number Placeholder 3">
            <a:extLst>
              <a:ext uri="{FF2B5EF4-FFF2-40B4-BE49-F238E27FC236}">
                <a16:creationId xmlns:a16="http://schemas.microsoft.com/office/drawing/2014/main" id="{18CB1F24-D2CF-41E0-AA3C-D560DFD46F6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FA1F23E9-F316-4861-B80D-E3F577B6D609}" type="slidenum">
              <a:rPr lang="en-US" altLang="en-US" sz="1400"/>
              <a:pPr>
                <a:spcBef>
                  <a:spcPct val="0"/>
                </a:spcBef>
                <a:buClrTx/>
                <a:buFontTx/>
                <a:buNone/>
              </a:pPr>
              <a:t>29</a:t>
            </a:fld>
            <a:endParaRPr lang="en-US" altLang="en-US" sz="1400"/>
          </a:p>
        </p:txBody>
      </p:sp>
      <p:graphicFrame>
        <p:nvGraphicFramePr>
          <p:cNvPr id="5" name="Content Placeholder 7">
            <a:extLst>
              <a:ext uri="{FF2B5EF4-FFF2-40B4-BE49-F238E27FC236}">
                <a16:creationId xmlns:a16="http://schemas.microsoft.com/office/drawing/2014/main" id="{F4B1682A-5C98-CF4A-B636-42DEA2F80BEC}"/>
              </a:ext>
            </a:extLst>
          </p:cNvPr>
          <p:cNvGraphicFramePr>
            <a:graphicFrameLocks/>
          </p:cNvGraphicFramePr>
          <p:nvPr/>
        </p:nvGraphicFramePr>
        <p:xfrm>
          <a:off x="381000" y="3200400"/>
          <a:ext cx="8686799" cy="2763840"/>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1363134">
                  <a:extLst>
                    <a:ext uri="{9D8B030D-6E8A-4147-A177-3AD203B41FA5}">
                      <a16:colId xmlns:a16="http://schemas.microsoft.com/office/drawing/2014/main" val="20001"/>
                    </a:ext>
                  </a:extLst>
                </a:gridCol>
                <a:gridCol w="1286934">
                  <a:extLst>
                    <a:ext uri="{9D8B030D-6E8A-4147-A177-3AD203B41FA5}">
                      <a16:colId xmlns:a16="http://schemas.microsoft.com/office/drawing/2014/main" val="20002"/>
                    </a:ext>
                  </a:extLst>
                </a:gridCol>
                <a:gridCol w="1769532">
                  <a:extLst>
                    <a:ext uri="{9D8B030D-6E8A-4147-A177-3AD203B41FA5}">
                      <a16:colId xmlns:a16="http://schemas.microsoft.com/office/drawing/2014/main" val="20003"/>
                    </a:ext>
                  </a:extLst>
                </a:gridCol>
                <a:gridCol w="1086507">
                  <a:extLst>
                    <a:ext uri="{9D8B030D-6E8A-4147-A177-3AD203B41FA5}">
                      <a16:colId xmlns:a16="http://schemas.microsoft.com/office/drawing/2014/main" val="20004"/>
                    </a:ext>
                  </a:extLst>
                </a:gridCol>
                <a:gridCol w="818493">
                  <a:extLst>
                    <a:ext uri="{9D8B030D-6E8A-4147-A177-3AD203B41FA5}">
                      <a16:colId xmlns:a16="http://schemas.microsoft.com/office/drawing/2014/main" val="20005"/>
                    </a:ext>
                  </a:extLst>
                </a:gridCol>
                <a:gridCol w="990599">
                  <a:extLst>
                    <a:ext uri="{9D8B030D-6E8A-4147-A177-3AD203B41FA5}">
                      <a16:colId xmlns:a16="http://schemas.microsoft.com/office/drawing/2014/main" val="20006"/>
                    </a:ext>
                  </a:extLst>
                </a:gridCol>
              </a:tblGrid>
              <a:tr h="370883">
                <a:tc>
                  <a:txBody>
                    <a:bodyPr/>
                    <a:lstStyle/>
                    <a:p>
                      <a:r>
                        <a:rPr lang="en-US" sz="1300" b="1" u="sng" dirty="0"/>
                        <a:t>CUSTOMERID</a:t>
                      </a:r>
                    </a:p>
                  </a:txBody>
                  <a:tcPr marT="45725" marB="45725"/>
                </a:tc>
                <a:tc>
                  <a:txBody>
                    <a:bodyPr/>
                    <a:lstStyle/>
                    <a:p>
                      <a:r>
                        <a:rPr lang="en-US" sz="1300" b="1" u="none" dirty="0"/>
                        <a:t>FIRSTNAME</a:t>
                      </a:r>
                    </a:p>
                  </a:txBody>
                  <a:tcPr marT="45725" marB="45725"/>
                </a:tc>
                <a:tc>
                  <a:txBody>
                    <a:bodyPr/>
                    <a:lstStyle/>
                    <a:p>
                      <a:r>
                        <a:rPr lang="en-US" sz="1300" b="1" u="none" dirty="0"/>
                        <a:t>LASTNAME</a:t>
                      </a:r>
                    </a:p>
                  </a:txBody>
                  <a:tcPr marT="45725" marB="45725"/>
                </a:tc>
                <a:tc>
                  <a:txBody>
                    <a:bodyPr/>
                    <a:lstStyle/>
                    <a:p>
                      <a:r>
                        <a:rPr lang="en-US" sz="1300" b="1" u="none" dirty="0"/>
                        <a:t>ADDRESS</a:t>
                      </a:r>
                    </a:p>
                  </a:txBody>
                  <a:tcPr marT="45725" marB="45725"/>
                </a:tc>
                <a:tc>
                  <a:txBody>
                    <a:bodyPr/>
                    <a:lstStyle/>
                    <a:p>
                      <a:r>
                        <a:rPr lang="en-US" sz="1300" b="1" u="none" dirty="0"/>
                        <a:t>CITY</a:t>
                      </a:r>
                    </a:p>
                  </a:txBody>
                  <a:tcPr marT="45725" marB="45725"/>
                </a:tc>
                <a:tc>
                  <a:txBody>
                    <a:bodyPr/>
                    <a:lstStyle/>
                    <a:p>
                      <a:r>
                        <a:rPr lang="en-US" sz="1300" b="1" u="none" dirty="0"/>
                        <a:t>STATE</a:t>
                      </a:r>
                    </a:p>
                  </a:txBody>
                  <a:tcPr marT="45725" marB="45725"/>
                </a:tc>
                <a:tc>
                  <a:txBody>
                    <a:bodyPr/>
                    <a:lstStyle/>
                    <a:p>
                      <a:r>
                        <a:rPr lang="en-US" sz="1300" b="1" u="none" dirty="0"/>
                        <a:t>ZIPCODE</a:t>
                      </a:r>
                    </a:p>
                  </a:txBody>
                  <a:tcPr marT="45725" marB="45725"/>
                </a:tc>
                <a:extLst>
                  <a:ext uri="{0D108BD9-81ED-4DB2-BD59-A6C34878D82A}">
                    <a16:rowId xmlns:a16="http://schemas.microsoft.com/office/drawing/2014/main" val="10000"/>
                  </a:ext>
                </a:extLst>
              </a:tr>
              <a:tr h="370883">
                <a:tc>
                  <a:txBody>
                    <a:bodyPr/>
                    <a:lstStyle/>
                    <a:p>
                      <a:r>
                        <a:rPr lang="en-US" sz="1800" dirty="0"/>
                        <a:t>1</a:t>
                      </a:r>
                    </a:p>
                  </a:txBody>
                  <a:tcPr marT="45725" marB="45725"/>
                </a:tc>
                <a:tc>
                  <a:txBody>
                    <a:bodyPr/>
                    <a:lstStyle/>
                    <a:p>
                      <a:r>
                        <a:rPr lang="en-US" sz="1800" dirty="0"/>
                        <a:t>Bob</a:t>
                      </a:r>
                    </a:p>
                  </a:txBody>
                  <a:tcPr marT="45725" marB="45725"/>
                </a:tc>
                <a:tc>
                  <a:txBody>
                    <a:bodyPr/>
                    <a:lstStyle/>
                    <a:p>
                      <a:r>
                        <a:rPr lang="en-US" sz="1800" dirty="0"/>
                        <a:t>Smith</a:t>
                      </a:r>
                    </a:p>
                  </a:txBody>
                  <a:tcPr marT="45725" marB="45725"/>
                </a:tc>
                <a:tc>
                  <a:txBody>
                    <a:bodyPr/>
                    <a:lstStyle/>
                    <a:p>
                      <a:r>
                        <a:rPr lang="en-US" sz="1800" dirty="0"/>
                        <a:t>123 Main</a:t>
                      </a:r>
                      <a:r>
                        <a:rPr lang="en-US" sz="1800" baseline="0" dirty="0"/>
                        <a:t> St.</a:t>
                      </a:r>
                      <a:endParaRPr lang="en-US" sz="1800" dirty="0"/>
                    </a:p>
                  </a:txBody>
                  <a:tcPr marT="45725" marB="45725"/>
                </a:tc>
                <a:tc>
                  <a:txBody>
                    <a:bodyPr/>
                    <a:lstStyle/>
                    <a:p>
                      <a:r>
                        <a:rPr lang="en-US" sz="1800" dirty="0"/>
                        <a:t>Tucson</a:t>
                      </a:r>
                    </a:p>
                  </a:txBody>
                  <a:tcPr marT="45725" marB="45725"/>
                </a:tc>
                <a:tc>
                  <a:txBody>
                    <a:bodyPr/>
                    <a:lstStyle/>
                    <a:p>
                      <a:r>
                        <a:rPr lang="en-US" sz="1800" dirty="0"/>
                        <a:t>AZ</a:t>
                      </a:r>
                    </a:p>
                  </a:txBody>
                  <a:tcPr marT="45725" marB="45725"/>
                </a:tc>
                <a:tc>
                  <a:txBody>
                    <a:bodyPr/>
                    <a:lstStyle/>
                    <a:p>
                      <a:r>
                        <a:rPr lang="en-US" sz="1800" dirty="0"/>
                        <a:t>12345</a:t>
                      </a:r>
                    </a:p>
                  </a:txBody>
                  <a:tcPr marT="45725" marB="45725"/>
                </a:tc>
                <a:extLst>
                  <a:ext uri="{0D108BD9-81ED-4DB2-BD59-A6C34878D82A}">
                    <a16:rowId xmlns:a16="http://schemas.microsoft.com/office/drawing/2014/main" val="10001"/>
                  </a:ext>
                </a:extLst>
              </a:tr>
              <a:tr h="370883">
                <a:tc>
                  <a:txBody>
                    <a:bodyPr/>
                    <a:lstStyle/>
                    <a:p>
                      <a:r>
                        <a:rPr lang="en-US" sz="1800" dirty="0"/>
                        <a:t>2</a:t>
                      </a:r>
                    </a:p>
                  </a:txBody>
                  <a:tcPr marT="45725" marB="45725"/>
                </a:tc>
                <a:tc>
                  <a:txBody>
                    <a:bodyPr/>
                    <a:lstStyle/>
                    <a:p>
                      <a:r>
                        <a:rPr lang="en-US" sz="1800" dirty="0"/>
                        <a:t>John</a:t>
                      </a:r>
                    </a:p>
                  </a:txBody>
                  <a:tcPr marT="45725" marB="45725"/>
                </a:tc>
                <a:tc>
                  <a:txBody>
                    <a:bodyPr/>
                    <a:lstStyle/>
                    <a:p>
                      <a:r>
                        <a:rPr lang="en-US" sz="1800" dirty="0"/>
                        <a:t>Brown</a:t>
                      </a:r>
                    </a:p>
                  </a:txBody>
                  <a:tcPr marT="45725" marB="45725"/>
                </a:tc>
                <a:tc>
                  <a:txBody>
                    <a:bodyPr/>
                    <a:lstStyle/>
                    <a:p>
                      <a:r>
                        <a:rPr lang="en-US" sz="1800" dirty="0"/>
                        <a:t>555 2</a:t>
                      </a:r>
                      <a:r>
                        <a:rPr lang="en-US" sz="1800" baseline="30000" dirty="0"/>
                        <a:t>nd</a:t>
                      </a:r>
                      <a:r>
                        <a:rPr lang="en-US" sz="1800" dirty="0"/>
                        <a:t> Ave.</a:t>
                      </a:r>
                    </a:p>
                  </a:txBody>
                  <a:tcPr marT="45725" marB="45725"/>
                </a:tc>
                <a:tc>
                  <a:txBody>
                    <a:bodyPr/>
                    <a:lstStyle/>
                    <a:p>
                      <a:r>
                        <a:rPr lang="en-US" sz="1800" b="1" dirty="0">
                          <a:solidFill>
                            <a:srgbClr val="FF0000"/>
                          </a:solidFill>
                        </a:rPr>
                        <a:t>St. Paul</a:t>
                      </a:r>
                    </a:p>
                  </a:txBody>
                  <a:tcPr marT="45725" marB="45725"/>
                </a:tc>
                <a:tc>
                  <a:txBody>
                    <a:bodyPr/>
                    <a:lstStyle/>
                    <a:p>
                      <a:r>
                        <a:rPr lang="en-US" sz="1800" b="1" dirty="0">
                          <a:solidFill>
                            <a:srgbClr val="FF0000"/>
                          </a:solidFill>
                        </a:rPr>
                        <a:t>MN</a:t>
                      </a:r>
                    </a:p>
                  </a:txBody>
                  <a:tcPr marT="45725" marB="45725"/>
                </a:tc>
                <a:tc>
                  <a:txBody>
                    <a:bodyPr/>
                    <a:lstStyle/>
                    <a:p>
                      <a:r>
                        <a:rPr lang="en-US" sz="1800" b="1" dirty="0">
                          <a:solidFill>
                            <a:srgbClr val="FF0000"/>
                          </a:solidFill>
                        </a:rPr>
                        <a:t>54355</a:t>
                      </a:r>
                    </a:p>
                  </a:txBody>
                  <a:tcPr marT="45725" marB="45725"/>
                </a:tc>
                <a:extLst>
                  <a:ext uri="{0D108BD9-81ED-4DB2-BD59-A6C34878D82A}">
                    <a16:rowId xmlns:a16="http://schemas.microsoft.com/office/drawing/2014/main" val="10002"/>
                  </a:ext>
                </a:extLst>
              </a:tr>
              <a:tr h="640154">
                <a:tc>
                  <a:txBody>
                    <a:bodyPr/>
                    <a:lstStyle/>
                    <a:p>
                      <a:r>
                        <a:rPr lang="en-US" sz="1800" dirty="0"/>
                        <a:t>3</a:t>
                      </a:r>
                    </a:p>
                  </a:txBody>
                  <a:tcPr marT="45725" marB="45725"/>
                </a:tc>
                <a:tc>
                  <a:txBody>
                    <a:bodyPr/>
                    <a:lstStyle/>
                    <a:p>
                      <a:r>
                        <a:rPr lang="en-US" sz="1800" dirty="0"/>
                        <a:t>Sandy</a:t>
                      </a:r>
                    </a:p>
                  </a:txBody>
                  <a:tcPr marT="45725" marB="45725"/>
                </a:tc>
                <a:tc>
                  <a:txBody>
                    <a:bodyPr/>
                    <a:lstStyle/>
                    <a:p>
                      <a:r>
                        <a:rPr lang="en-US" sz="1800" dirty="0"/>
                        <a:t>Jessop</a:t>
                      </a:r>
                    </a:p>
                  </a:txBody>
                  <a:tcPr marT="45725" marB="45725"/>
                </a:tc>
                <a:tc>
                  <a:txBody>
                    <a:bodyPr/>
                    <a:lstStyle/>
                    <a:p>
                      <a:r>
                        <a:rPr lang="en-US" sz="1800" dirty="0"/>
                        <a:t>4256 James St.</a:t>
                      </a:r>
                    </a:p>
                  </a:txBody>
                  <a:tcPr marT="45725" marB="45725"/>
                </a:tc>
                <a:tc>
                  <a:txBody>
                    <a:bodyPr/>
                    <a:lstStyle/>
                    <a:p>
                      <a:r>
                        <a:rPr lang="en-US" sz="1800" b="1" dirty="0">
                          <a:solidFill>
                            <a:srgbClr val="00B0F0"/>
                          </a:solidFill>
                        </a:rPr>
                        <a:t>Chicago</a:t>
                      </a:r>
                    </a:p>
                  </a:txBody>
                  <a:tcPr marT="45725" marB="45725"/>
                </a:tc>
                <a:tc>
                  <a:txBody>
                    <a:bodyPr/>
                    <a:lstStyle/>
                    <a:p>
                      <a:r>
                        <a:rPr lang="en-US" sz="1800" b="1" dirty="0">
                          <a:solidFill>
                            <a:srgbClr val="00B0F0"/>
                          </a:solidFill>
                        </a:rPr>
                        <a:t>IL</a:t>
                      </a:r>
                    </a:p>
                  </a:txBody>
                  <a:tcPr marT="45725" marB="45725"/>
                </a:tc>
                <a:tc>
                  <a:txBody>
                    <a:bodyPr/>
                    <a:lstStyle/>
                    <a:p>
                      <a:r>
                        <a:rPr lang="en-US" sz="1800" b="1" dirty="0">
                          <a:solidFill>
                            <a:srgbClr val="00B0F0"/>
                          </a:solidFill>
                        </a:rPr>
                        <a:t>43555</a:t>
                      </a:r>
                    </a:p>
                  </a:txBody>
                  <a:tcPr marT="45725" marB="45725"/>
                </a:tc>
                <a:extLst>
                  <a:ext uri="{0D108BD9-81ED-4DB2-BD59-A6C34878D82A}">
                    <a16:rowId xmlns:a16="http://schemas.microsoft.com/office/drawing/2014/main" val="10003"/>
                  </a:ext>
                </a:extLst>
              </a:tr>
              <a:tr h="370883">
                <a:tc>
                  <a:txBody>
                    <a:bodyPr/>
                    <a:lstStyle/>
                    <a:p>
                      <a:r>
                        <a:rPr lang="en-US" sz="1800" dirty="0"/>
                        <a:t>4</a:t>
                      </a:r>
                    </a:p>
                  </a:txBody>
                  <a:tcPr marT="45725" marB="45725"/>
                </a:tc>
                <a:tc>
                  <a:txBody>
                    <a:bodyPr/>
                    <a:lstStyle/>
                    <a:p>
                      <a:r>
                        <a:rPr lang="en-US" sz="1800" dirty="0" err="1"/>
                        <a:t>Gameil</a:t>
                      </a:r>
                      <a:endParaRPr lang="en-US" sz="1800" dirty="0"/>
                    </a:p>
                  </a:txBody>
                  <a:tcPr marT="45725" marB="45725"/>
                </a:tc>
                <a:tc>
                  <a:txBody>
                    <a:bodyPr/>
                    <a:lstStyle/>
                    <a:p>
                      <a:r>
                        <a:rPr lang="en-US" sz="1800" dirty="0"/>
                        <a:t>Hintz</a:t>
                      </a:r>
                    </a:p>
                  </a:txBody>
                  <a:tcPr marT="45725" marB="45725"/>
                </a:tc>
                <a:tc>
                  <a:txBody>
                    <a:bodyPr/>
                    <a:lstStyle/>
                    <a:p>
                      <a:r>
                        <a:rPr lang="en-US" sz="1800" dirty="0"/>
                        <a:t>569 Summit St.</a:t>
                      </a:r>
                    </a:p>
                  </a:txBody>
                  <a:tcPr marT="45725" marB="45725"/>
                </a:tc>
                <a:tc>
                  <a:txBody>
                    <a:bodyPr/>
                    <a:lstStyle/>
                    <a:p>
                      <a:r>
                        <a:rPr lang="en-US" sz="1800" b="1" dirty="0">
                          <a:solidFill>
                            <a:srgbClr val="FF0000"/>
                          </a:solidFill>
                        </a:rPr>
                        <a:t>St. Paul</a:t>
                      </a:r>
                    </a:p>
                  </a:txBody>
                  <a:tcPr marT="45725" marB="45725"/>
                </a:tc>
                <a:tc>
                  <a:txBody>
                    <a:bodyPr/>
                    <a:lstStyle/>
                    <a:p>
                      <a:r>
                        <a:rPr lang="en-US" sz="1800" b="1" dirty="0">
                          <a:solidFill>
                            <a:srgbClr val="FF0000"/>
                          </a:solidFill>
                        </a:rPr>
                        <a:t>MN</a:t>
                      </a:r>
                    </a:p>
                  </a:txBody>
                  <a:tcPr marT="45725" marB="45725"/>
                </a:tc>
                <a:tc>
                  <a:txBody>
                    <a:bodyPr/>
                    <a:lstStyle/>
                    <a:p>
                      <a:r>
                        <a:rPr lang="en-US" sz="1800" b="1" dirty="0">
                          <a:solidFill>
                            <a:srgbClr val="FF0000"/>
                          </a:solidFill>
                        </a:rPr>
                        <a:t>54355</a:t>
                      </a:r>
                    </a:p>
                  </a:txBody>
                  <a:tcPr marT="45725" marB="45725"/>
                </a:tc>
                <a:extLst>
                  <a:ext uri="{0D108BD9-81ED-4DB2-BD59-A6C34878D82A}">
                    <a16:rowId xmlns:a16="http://schemas.microsoft.com/office/drawing/2014/main" val="10004"/>
                  </a:ext>
                </a:extLst>
              </a:tr>
              <a:tr h="640154">
                <a:tc>
                  <a:txBody>
                    <a:bodyPr/>
                    <a:lstStyle/>
                    <a:p>
                      <a:r>
                        <a:rPr lang="en-US" sz="1800" dirty="0"/>
                        <a:t>5</a:t>
                      </a:r>
                    </a:p>
                  </a:txBody>
                  <a:tcPr marT="45725" marB="45725"/>
                </a:tc>
                <a:tc>
                  <a:txBody>
                    <a:bodyPr/>
                    <a:lstStyle/>
                    <a:p>
                      <a:r>
                        <a:rPr lang="en-US" sz="1800" dirty="0" err="1"/>
                        <a:t>Shiela</a:t>
                      </a:r>
                      <a:endParaRPr lang="en-US" sz="1800" dirty="0"/>
                    </a:p>
                  </a:txBody>
                  <a:tcPr marT="45725" marB="45725"/>
                </a:tc>
                <a:tc>
                  <a:txBody>
                    <a:bodyPr/>
                    <a:lstStyle/>
                    <a:p>
                      <a:r>
                        <a:rPr lang="en-US" sz="1800" dirty="0"/>
                        <a:t>Green</a:t>
                      </a:r>
                    </a:p>
                  </a:txBody>
                  <a:tcPr marT="45725" marB="45725"/>
                </a:tc>
                <a:tc>
                  <a:txBody>
                    <a:bodyPr/>
                    <a:lstStyle/>
                    <a:p>
                      <a:r>
                        <a:rPr lang="en-US" sz="1800" dirty="0"/>
                        <a:t>12 Michigan Ave.</a:t>
                      </a:r>
                    </a:p>
                  </a:txBody>
                  <a:tcPr marT="45725" marB="45725"/>
                </a:tc>
                <a:tc>
                  <a:txBody>
                    <a:bodyPr/>
                    <a:lstStyle/>
                    <a:p>
                      <a:r>
                        <a:rPr lang="en-US" sz="1800" b="1" dirty="0">
                          <a:solidFill>
                            <a:srgbClr val="00B0F0"/>
                          </a:solidFill>
                        </a:rPr>
                        <a:t>Chicago</a:t>
                      </a:r>
                    </a:p>
                  </a:txBody>
                  <a:tcPr marT="45725" marB="45725"/>
                </a:tc>
                <a:tc>
                  <a:txBody>
                    <a:bodyPr/>
                    <a:lstStyle/>
                    <a:p>
                      <a:r>
                        <a:rPr lang="en-US" sz="1800" b="1" dirty="0">
                          <a:solidFill>
                            <a:srgbClr val="00B0F0"/>
                          </a:solidFill>
                        </a:rPr>
                        <a:t>IL</a:t>
                      </a:r>
                    </a:p>
                  </a:txBody>
                  <a:tcPr marT="45725" marB="45725"/>
                </a:tc>
                <a:tc>
                  <a:txBody>
                    <a:bodyPr/>
                    <a:lstStyle/>
                    <a:p>
                      <a:r>
                        <a:rPr lang="en-US" sz="1800" b="1" dirty="0">
                          <a:solidFill>
                            <a:srgbClr val="00B0F0"/>
                          </a:solidFill>
                        </a:rPr>
                        <a:t>43555</a:t>
                      </a:r>
                    </a:p>
                  </a:txBody>
                  <a:tcPr marT="45725" marB="45725"/>
                </a:tc>
                <a:extLst>
                  <a:ext uri="{0D108BD9-81ED-4DB2-BD59-A6C34878D82A}">
                    <a16:rowId xmlns:a16="http://schemas.microsoft.com/office/drawing/2014/main" val="10005"/>
                  </a:ext>
                </a:extLst>
              </a:tr>
            </a:tbl>
          </a:graphicData>
        </a:graphic>
      </p:graphicFrame>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90BF40F9-B87E-410A-ABBD-F1178C64FACB}"/>
              </a:ext>
            </a:extLst>
          </p:cNvPr>
          <p:cNvSpPr>
            <a:spLocks noGrp="1" noChangeArrowheads="1"/>
          </p:cNvSpPr>
          <p:nvPr>
            <p:ph type="title"/>
          </p:nvPr>
        </p:nvSpPr>
        <p:spPr/>
        <p:txBody>
          <a:bodyPr/>
          <a:lstStyle/>
          <a:p>
            <a:r>
              <a:rPr lang="en-US" altLang="en-US"/>
              <a:t>Design Decisions</a:t>
            </a:r>
          </a:p>
        </p:txBody>
      </p:sp>
      <p:sp>
        <p:nvSpPr>
          <p:cNvPr id="20482" name="Content Placeholder 2">
            <a:extLst>
              <a:ext uri="{FF2B5EF4-FFF2-40B4-BE49-F238E27FC236}">
                <a16:creationId xmlns:a16="http://schemas.microsoft.com/office/drawing/2014/main" id="{588177ED-F111-41FE-B7B0-B82B942B39A4}"/>
              </a:ext>
            </a:extLst>
          </p:cNvPr>
          <p:cNvSpPr>
            <a:spLocks noGrp="1" noChangeArrowheads="1"/>
          </p:cNvSpPr>
          <p:nvPr>
            <p:ph idx="1"/>
          </p:nvPr>
        </p:nvSpPr>
        <p:spPr/>
        <p:txBody>
          <a:bodyPr/>
          <a:lstStyle/>
          <a:p>
            <a:endParaRPr lang="en-US" altLang="en-US"/>
          </a:p>
        </p:txBody>
      </p:sp>
      <p:sp>
        <p:nvSpPr>
          <p:cNvPr id="20483" name="Slide Number Placeholder 3">
            <a:extLst>
              <a:ext uri="{FF2B5EF4-FFF2-40B4-BE49-F238E27FC236}">
                <a16:creationId xmlns:a16="http://schemas.microsoft.com/office/drawing/2014/main" id="{A9CDC68F-73AE-49ED-8D7C-112FA8D8A1B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65F51623-7F06-4A4E-A9B5-B3AC544CF061}" type="slidenum">
              <a:rPr lang="en-US" altLang="en-US" sz="1400"/>
              <a:pPr>
                <a:spcBef>
                  <a:spcPct val="0"/>
                </a:spcBef>
                <a:buClrTx/>
                <a:buFontTx/>
                <a:buNone/>
              </a:pPr>
              <a:t>3</a:t>
            </a:fld>
            <a:endParaRPr lang="en-US" altLang="en-US" sz="1400"/>
          </a:p>
        </p:txBody>
      </p:sp>
      <p:pic>
        <p:nvPicPr>
          <p:cNvPr id="20484" name="Picture 2">
            <a:extLst>
              <a:ext uri="{FF2B5EF4-FFF2-40B4-BE49-F238E27FC236}">
                <a16:creationId xmlns:a16="http://schemas.microsoft.com/office/drawing/2014/main" id="{55F9C536-6C99-40CC-B6A6-F5735E0FF7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05000"/>
            <a:ext cx="7772400" cy="433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016BC134-7EF7-4E4C-B216-71282E381017}"/>
              </a:ext>
            </a:extLst>
          </p:cNvPr>
          <p:cNvSpPr>
            <a:spLocks noGrp="1" noChangeArrowheads="1"/>
          </p:cNvSpPr>
          <p:nvPr>
            <p:ph type="title"/>
          </p:nvPr>
        </p:nvSpPr>
        <p:spPr/>
        <p:txBody>
          <a:bodyPr/>
          <a:lstStyle/>
          <a:p>
            <a:r>
              <a:rPr lang="en-US" altLang="en-US"/>
              <a:t>2</a:t>
            </a:r>
            <a:r>
              <a:rPr lang="en-US" altLang="en-US" baseline="30000"/>
              <a:t>nd</a:t>
            </a:r>
            <a:r>
              <a:rPr lang="en-US" altLang="en-US"/>
              <a:t> Normal Form Example</a:t>
            </a:r>
          </a:p>
        </p:txBody>
      </p:sp>
      <p:sp>
        <p:nvSpPr>
          <p:cNvPr id="72706" name="Slide Number Placeholder 3">
            <a:extLst>
              <a:ext uri="{FF2B5EF4-FFF2-40B4-BE49-F238E27FC236}">
                <a16:creationId xmlns:a16="http://schemas.microsoft.com/office/drawing/2014/main" id="{23F11632-11BE-4948-B941-D692C38FB6E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AF0E948E-83A1-4A12-BCAB-14F2675D2F19}" type="slidenum">
              <a:rPr lang="en-US" altLang="en-US" sz="1400"/>
              <a:pPr>
                <a:spcBef>
                  <a:spcPct val="0"/>
                </a:spcBef>
                <a:buClrTx/>
                <a:buFontTx/>
                <a:buNone/>
              </a:pPr>
              <a:t>30</a:t>
            </a:fld>
            <a:endParaRPr lang="en-US" altLang="en-US" sz="1400"/>
          </a:p>
        </p:txBody>
      </p:sp>
      <p:graphicFrame>
        <p:nvGraphicFramePr>
          <p:cNvPr id="5" name="Content Placeholder 7">
            <a:extLst>
              <a:ext uri="{FF2B5EF4-FFF2-40B4-BE49-F238E27FC236}">
                <a16:creationId xmlns:a16="http://schemas.microsoft.com/office/drawing/2014/main" id="{ACEB65A4-253C-A14E-85B9-8737C0A7B29D}"/>
              </a:ext>
            </a:extLst>
          </p:cNvPr>
          <p:cNvGraphicFramePr>
            <a:graphicFrameLocks/>
          </p:cNvGraphicFramePr>
          <p:nvPr/>
        </p:nvGraphicFramePr>
        <p:xfrm>
          <a:off x="762000" y="1752600"/>
          <a:ext cx="7620000" cy="2849565"/>
        </p:xfrm>
        <a:graphic>
          <a:graphicData uri="http://schemas.openxmlformats.org/drawingml/2006/table">
            <a:tbl>
              <a:tblPr firstRow="1" bandRow="1">
                <a:tableStyleId>{5940675A-B579-460E-94D1-54222C63F5DA}</a:tableStyleId>
              </a:tblPr>
              <a:tblGrid>
                <a:gridCol w="16002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370755">
                <a:tc>
                  <a:txBody>
                    <a:bodyPr/>
                    <a:lstStyle/>
                    <a:p>
                      <a:r>
                        <a:rPr lang="en-US" sz="1600" b="1" u="sng" dirty="0"/>
                        <a:t>CUSTOMERID</a:t>
                      </a:r>
                    </a:p>
                  </a:txBody>
                  <a:tcPr marT="45710" marB="45710"/>
                </a:tc>
                <a:tc>
                  <a:txBody>
                    <a:bodyPr/>
                    <a:lstStyle/>
                    <a:p>
                      <a:r>
                        <a:rPr lang="en-US" sz="1600" b="1" u="none" dirty="0"/>
                        <a:t>FIRSTNAME</a:t>
                      </a:r>
                    </a:p>
                  </a:txBody>
                  <a:tcPr marT="45710" marB="45710"/>
                </a:tc>
                <a:tc>
                  <a:txBody>
                    <a:bodyPr/>
                    <a:lstStyle/>
                    <a:p>
                      <a:r>
                        <a:rPr lang="en-US" sz="1600" b="1" u="none" dirty="0"/>
                        <a:t>LASTNAME</a:t>
                      </a:r>
                    </a:p>
                  </a:txBody>
                  <a:tcPr marT="45710" marB="45710"/>
                </a:tc>
                <a:tc>
                  <a:txBody>
                    <a:bodyPr/>
                    <a:lstStyle/>
                    <a:p>
                      <a:r>
                        <a:rPr lang="en-US" sz="1600" b="1" u="none" dirty="0"/>
                        <a:t>ADDRESS</a:t>
                      </a:r>
                    </a:p>
                  </a:txBody>
                  <a:tcPr marT="45710" marB="45710"/>
                </a:tc>
                <a:tc>
                  <a:txBody>
                    <a:bodyPr/>
                    <a:lstStyle/>
                    <a:p>
                      <a:r>
                        <a:rPr lang="en-US" sz="1600" b="1" u="none" dirty="0"/>
                        <a:t>ZIPCODE</a:t>
                      </a:r>
                    </a:p>
                  </a:txBody>
                  <a:tcPr marT="45710" marB="45710"/>
                </a:tc>
                <a:extLst>
                  <a:ext uri="{0D108BD9-81ED-4DB2-BD59-A6C34878D82A}">
                    <a16:rowId xmlns:a16="http://schemas.microsoft.com/office/drawing/2014/main" val="10000"/>
                  </a:ext>
                </a:extLst>
              </a:tr>
              <a:tr h="370755">
                <a:tc>
                  <a:txBody>
                    <a:bodyPr/>
                    <a:lstStyle/>
                    <a:p>
                      <a:r>
                        <a:rPr lang="en-US" sz="1600" dirty="0"/>
                        <a:t>1</a:t>
                      </a:r>
                    </a:p>
                  </a:txBody>
                  <a:tcPr marT="45710" marB="45710"/>
                </a:tc>
                <a:tc>
                  <a:txBody>
                    <a:bodyPr/>
                    <a:lstStyle/>
                    <a:p>
                      <a:r>
                        <a:rPr lang="en-US" sz="1600" dirty="0"/>
                        <a:t>Bob</a:t>
                      </a:r>
                    </a:p>
                  </a:txBody>
                  <a:tcPr marT="45710" marB="45710"/>
                </a:tc>
                <a:tc>
                  <a:txBody>
                    <a:bodyPr/>
                    <a:lstStyle/>
                    <a:p>
                      <a:r>
                        <a:rPr lang="en-US" sz="1600" dirty="0"/>
                        <a:t>Smith</a:t>
                      </a:r>
                    </a:p>
                  </a:txBody>
                  <a:tcPr marT="45710" marB="45710"/>
                </a:tc>
                <a:tc>
                  <a:txBody>
                    <a:bodyPr/>
                    <a:lstStyle/>
                    <a:p>
                      <a:r>
                        <a:rPr lang="en-US" sz="1600" dirty="0"/>
                        <a:t>123 Main</a:t>
                      </a:r>
                      <a:r>
                        <a:rPr lang="en-US" sz="1600" baseline="0" dirty="0"/>
                        <a:t> St.</a:t>
                      </a:r>
                      <a:endParaRPr lang="en-US" sz="1600" dirty="0"/>
                    </a:p>
                  </a:txBody>
                  <a:tcPr marT="45710" marB="45710"/>
                </a:tc>
                <a:tc>
                  <a:txBody>
                    <a:bodyPr/>
                    <a:lstStyle/>
                    <a:p>
                      <a:r>
                        <a:rPr lang="en-US" sz="1600" dirty="0"/>
                        <a:t>12345</a:t>
                      </a:r>
                    </a:p>
                  </a:txBody>
                  <a:tcPr marT="45710" marB="45710"/>
                </a:tc>
                <a:extLst>
                  <a:ext uri="{0D108BD9-81ED-4DB2-BD59-A6C34878D82A}">
                    <a16:rowId xmlns:a16="http://schemas.microsoft.com/office/drawing/2014/main" val="10001"/>
                  </a:ext>
                </a:extLst>
              </a:tr>
              <a:tr h="370755">
                <a:tc>
                  <a:txBody>
                    <a:bodyPr/>
                    <a:lstStyle/>
                    <a:p>
                      <a:r>
                        <a:rPr lang="en-US" sz="1600" dirty="0"/>
                        <a:t>2</a:t>
                      </a:r>
                    </a:p>
                  </a:txBody>
                  <a:tcPr marT="45710" marB="45710"/>
                </a:tc>
                <a:tc>
                  <a:txBody>
                    <a:bodyPr/>
                    <a:lstStyle/>
                    <a:p>
                      <a:r>
                        <a:rPr lang="en-US" sz="1600" dirty="0"/>
                        <a:t>John</a:t>
                      </a:r>
                    </a:p>
                  </a:txBody>
                  <a:tcPr marT="45710" marB="45710"/>
                </a:tc>
                <a:tc>
                  <a:txBody>
                    <a:bodyPr/>
                    <a:lstStyle/>
                    <a:p>
                      <a:r>
                        <a:rPr lang="en-US" sz="1600" dirty="0"/>
                        <a:t>Brown</a:t>
                      </a:r>
                    </a:p>
                  </a:txBody>
                  <a:tcPr marT="45710" marB="45710"/>
                </a:tc>
                <a:tc>
                  <a:txBody>
                    <a:bodyPr/>
                    <a:lstStyle/>
                    <a:p>
                      <a:r>
                        <a:rPr lang="en-US" sz="1600" b="1" dirty="0">
                          <a:solidFill>
                            <a:srgbClr val="FF0000"/>
                          </a:solidFill>
                        </a:rPr>
                        <a:t>555 2</a:t>
                      </a:r>
                      <a:r>
                        <a:rPr lang="en-US" sz="1600" b="1" baseline="30000" dirty="0">
                          <a:solidFill>
                            <a:srgbClr val="FF0000"/>
                          </a:solidFill>
                        </a:rPr>
                        <a:t>nd</a:t>
                      </a:r>
                      <a:r>
                        <a:rPr lang="en-US" sz="1600" b="1" dirty="0">
                          <a:solidFill>
                            <a:srgbClr val="FF0000"/>
                          </a:solidFill>
                        </a:rPr>
                        <a:t> Ave.</a:t>
                      </a:r>
                    </a:p>
                  </a:txBody>
                  <a:tcPr marT="45710" marB="45710"/>
                </a:tc>
                <a:tc>
                  <a:txBody>
                    <a:bodyPr/>
                    <a:lstStyle/>
                    <a:p>
                      <a:r>
                        <a:rPr lang="en-US" sz="1600" b="1" dirty="0">
                          <a:solidFill>
                            <a:srgbClr val="FF0000"/>
                          </a:solidFill>
                        </a:rPr>
                        <a:t>54355</a:t>
                      </a:r>
                    </a:p>
                  </a:txBody>
                  <a:tcPr marT="45710" marB="45710"/>
                </a:tc>
                <a:extLst>
                  <a:ext uri="{0D108BD9-81ED-4DB2-BD59-A6C34878D82A}">
                    <a16:rowId xmlns:a16="http://schemas.microsoft.com/office/drawing/2014/main" val="10002"/>
                  </a:ext>
                </a:extLst>
              </a:tr>
              <a:tr h="579100">
                <a:tc>
                  <a:txBody>
                    <a:bodyPr/>
                    <a:lstStyle/>
                    <a:p>
                      <a:r>
                        <a:rPr lang="en-US" sz="1600" dirty="0"/>
                        <a:t>3</a:t>
                      </a:r>
                    </a:p>
                  </a:txBody>
                  <a:tcPr marT="45710" marB="45710"/>
                </a:tc>
                <a:tc>
                  <a:txBody>
                    <a:bodyPr/>
                    <a:lstStyle/>
                    <a:p>
                      <a:r>
                        <a:rPr lang="en-US" sz="1600" dirty="0"/>
                        <a:t>Sandy</a:t>
                      </a:r>
                    </a:p>
                  </a:txBody>
                  <a:tcPr marT="45710" marB="45710"/>
                </a:tc>
                <a:tc>
                  <a:txBody>
                    <a:bodyPr/>
                    <a:lstStyle/>
                    <a:p>
                      <a:r>
                        <a:rPr lang="en-US" sz="1600" dirty="0"/>
                        <a:t>Jessop</a:t>
                      </a:r>
                    </a:p>
                  </a:txBody>
                  <a:tcPr marT="45710" marB="45710"/>
                </a:tc>
                <a:tc>
                  <a:txBody>
                    <a:bodyPr/>
                    <a:lstStyle/>
                    <a:p>
                      <a:r>
                        <a:rPr lang="en-US" sz="1600" b="1" dirty="0">
                          <a:solidFill>
                            <a:srgbClr val="00B0F0"/>
                          </a:solidFill>
                        </a:rPr>
                        <a:t>4256 James St.</a:t>
                      </a:r>
                    </a:p>
                  </a:txBody>
                  <a:tcPr marT="45710" marB="45710"/>
                </a:tc>
                <a:tc>
                  <a:txBody>
                    <a:bodyPr/>
                    <a:lstStyle/>
                    <a:p>
                      <a:r>
                        <a:rPr lang="en-US" sz="1600" b="1" dirty="0">
                          <a:solidFill>
                            <a:srgbClr val="00B0F0"/>
                          </a:solidFill>
                        </a:rPr>
                        <a:t>43555</a:t>
                      </a:r>
                    </a:p>
                  </a:txBody>
                  <a:tcPr marT="45710" marB="45710"/>
                </a:tc>
                <a:extLst>
                  <a:ext uri="{0D108BD9-81ED-4DB2-BD59-A6C34878D82A}">
                    <a16:rowId xmlns:a16="http://schemas.microsoft.com/office/drawing/2014/main" val="10003"/>
                  </a:ext>
                </a:extLst>
              </a:tr>
              <a:tr h="579100">
                <a:tc>
                  <a:txBody>
                    <a:bodyPr/>
                    <a:lstStyle/>
                    <a:p>
                      <a:r>
                        <a:rPr lang="en-US" sz="1600" dirty="0"/>
                        <a:t>4</a:t>
                      </a:r>
                    </a:p>
                  </a:txBody>
                  <a:tcPr marT="45710" marB="45710"/>
                </a:tc>
                <a:tc>
                  <a:txBody>
                    <a:bodyPr/>
                    <a:lstStyle/>
                    <a:p>
                      <a:r>
                        <a:rPr lang="en-US" sz="1600" dirty="0" err="1"/>
                        <a:t>Gameil</a:t>
                      </a:r>
                      <a:endParaRPr lang="en-US" sz="1600" dirty="0"/>
                    </a:p>
                  </a:txBody>
                  <a:tcPr marT="45710" marB="45710"/>
                </a:tc>
                <a:tc>
                  <a:txBody>
                    <a:bodyPr/>
                    <a:lstStyle/>
                    <a:p>
                      <a:r>
                        <a:rPr lang="en-US" sz="1600" dirty="0"/>
                        <a:t>Hintz</a:t>
                      </a:r>
                    </a:p>
                  </a:txBody>
                  <a:tcPr marT="45710" marB="45710"/>
                </a:tc>
                <a:tc>
                  <a:txBody>
                    <a:bodyPr/>
                    <a:lstStyle/>
                    <a:p>
                      <a:r>
                        <a:rPr lang="en-US" sz="1600" b="1" dirty="0">
                          <a:solidFill>
                            <a:srgbClr val="FF0000"/>
                          </a:solidFill>
                        </a:rPr>
                        <a:t>569 Summit St.</a:t>
                      </a:r>
                    </a:p>
                  </a:txBody>
                  <a:tcPr marT="45710" marB="45710"/>
                </a:tc>
                <a:tc>
                  <a:txBody>
                    <a:bodyPr/>
                    <a:lstStyle/>
                    <a:p>
                      <a:r>
                        <a:rPr lang="en-US" sz="1600" b="1" dirty="0">
                          <a:solidFill>
                            <a:srgbClr val="FF0000"/>
                          </a:solidFill>
                        </a:rPr>
                        <a:t>54355</a:t>
                      </a:r>
                    </a:p>
                  </a:txBody>
                  <a:tcPr marT="45710" marB="45710"/>
                </a:tc>
                <a:extLst>
                  <a:ext uri="{0D108BD9-81ED-4DB2-BD59-A6C34878D82A}">
                    <a16:rowId xmlns:a16="http://schemas.microsoft.com/office/drawing/2014/main" val="10004"/>
                  </a:ext>
                </a:extLst>
              </a:tr>
              <a:tr h="579100">
                <a:tc>
                  <a:txBody>
                    <a:bodyPr/>
                    <a:lstStyle/>
                    <a:p>
                      <a:r>
                        <a:rPr lang="en-US" sz="1600" dirty="0"/>
                        <a:t>5</a:t>
                      </a:r>
                    </a:p>
                  </a:txBody>
                  <a:tcPr marT="45710" marB="45710"/>
                </a:tc>
                <a:tc>
                  <a:txBody>
                    <a:bodyPr/>
                    <a:lstStyle/>
                    <a:p>
                      <a:r>
                        <a:rPr lang="en-US" sz="1600" dirty="0" err="1"/>
                        <a:t>Shiela</a:t>
                      </a:r>
                      <a:endParaRPr lang="en-US" sz="1600" dirty="0"/>
                    </a:p>
                  </a:txBody>
                  <a:tcPr marT="45710" marB="45710"/>
                </a:tc>
                <a:tc>
                  <a:txBody>
                    <a:bodyPr/>
                    <a:lstStyle/>
                    <a:p>
                      <a:r>
                        <a:rPr lang="en-US" sz="1600" dirty="0"/>
                        <a:t>Green</a:t>
                      </a:r>
                    </a:p>
                  </a:txBody>
                  <a:tcPr marT="45710" marB="45710"/>
                </a:tc>
                <a:tc>
                  <a:txBody>
                    <a:bodyPr/>
                    <a:lstStyle/>
                    <a:p>
                      <a:r>
                        <a:rPr lang="en-US" sz="1600" b="1" dirty="0">
                          <a:solidFill>
                            <a:srgbClr val="00B0F0"/>
                          </a:solidFill>
                        </a:rPr>
                        <a:t>12 Michigan Ave.</a:t>
                      </a:r>
                    </a:p>
                  </a:txBody>
                  <a:tcPr marT="45710" marB="45710"/>
                </a:tc>
                <a:tc>
                  <a:txBody>
                    <a:bodyPr/>
                    <a:lstStyle/>
                    <a:p>
                      <a:r>
                        <a:rPr lang="en-US" sz="1600" b="1" dirty="0">
                          <a:solidFill>
                            <a:srgbClr val="00B0F0"/>
                          </a:solidFill>
                        </a:rPr>
                        <a:t>43555</a:t>
                      </a:r>
                    </a:p>
                  </a:txBody>
                  <a:tcPr marT="45710" marB="45710"/>
                </a:tc>
                <a:extLst>
                  <a:ext uri="{0D108BD9-81ED-4DB2-BD59-A6C34878D82A}">
                    <a16:rowId xmlns:a16="http://schemas.microsoft.com/office/drawing/2014/main" val="10005"/>
                  </a:ext>
                </a:extLst>
              </a:tr>
            </a:tbl>
          </a:graphicData>
        </a:graphic>
      </p:graphicFrame>
      <p:sp>
        <p:nvSpPr>
          <p:cNvPr id="6" name="TextBox 5">
            <a:extLst>
              <a:ext uri="{FF2B5EF4-FFF2-40B4-BE49-F238E27FC236}">
                <a16:creationId xmlns:a16="http://schemas.microsoft.com/office/drawing/2014/main" id="{10932FA1-E5DE-EC42-AEE9-3DC45C017773}"/>
              </a:ext>
            </a:extLst>
          </p:cNvPr>
          <p:cNvSpPr txBox="1"/>
          <p:nvPr/>
        </p:nvSpPr>
        <p:spPr>
          <a:xfrm>
            <a:off x="300335" y="1981200"/>
            <a:ext cx="461665" cy="2438400"/>
          </a:xfrm>
          <a:prstGeom prst="rect">
            <a:avLst/>
          </a:prstGeom>
          <a:noFill/>
        </p:spPr>
        <p:txBody>
          <a:bodyPr vert="vert270">
            <a:spAutoFit/>
          </a:bodyPr>
          <a:lstStyle/>
          <a:p>
            <a:pPr algn="ctr">
              <a:defRPr/>
            </a:pPr>
            <a:r>
              <a:rPr lang="en-US" dirty="0">
                <a:latin typeface="Arial" charset="0"/>
                <a:cs typeface="+mn-cs"/>
              </a:rPr>
              <a:t>Customer Table</a:t>
            </a:r>
          </a:p>
        </p:txBody>
      </p:sp>
      <p:graphicFrame>
        <p:nvGraphicFramePr>
          <p:cNvPr id="7" name="Table 6">
            <a:extLst>
              <a:ext uri="{FF2B5EF4-FFF2-40B4-BE49-F238E27FC236}">
                <a16:creationId xmlns:a16="http://schemas.microsoft.com/office/drawing/2014/main" id="{2BDC6E51-33C1-6A40-B8B9-404D64CDB1E1}"/>
              </a:ext>
            </a:extLst>
          </p:cNvPr>
          <p:cNvGraphicFramePr>
            <a:graphicFrameLocks noGrp="1"/>
          </p:cNvGraphicFramePr>
          <p:nvPr/>
        </p:nvGraphicFramePr>
        <p:xfrm>
          <a:off x="838200" y="4800600"/>
          <a:ext cx="6096000" cy="1482724"/>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sz="1600" b="1" u="sng" dirty="0"/>
                        <a:t>ZIPCODE</a:t>
                      </a:r>
                    </a:p>
                  </a:txBody>
                  <a:tcPr marT="45700" marB="45700"/>
                </a:tc>
                <a:tc>
                  <a:txBody>
                    <a:bodyPr/>
                    <a:lstStyle/>
                    <a:p>
                      <a:r>
                        <a:rPr lang="en-US" sz="1600" b="1" dirty="0"/>
                        <a:t>CITY</a:t>
                      </a:r>
                    </a:p>
                  </a:txBody>
                  <a:tcPr marT="45700" marB="45700"/>
                </a:tc>
                <a:tc>
                  <a:txBody>
                    <a:bodyPr/>
                    <a:lstStyle/>
                    <a:p>
                      <a:r>
                        <a:rPr lang="en-US" sz="1600" b="1" dirty="0"/>
                        <a:t>STATE</a:t>
                      </a:r>
                    </a:p>
                  </a:txBody>
                  <a:tcPr marT="45700" marB="45700"/>
                </a:tc>
                <a:extLst>
                  <a:ext uri="{0D108BD9-81ED-4DB2-BD59-A6C34878D82A}">
                    <a16:rowId xmlns:a16="http://schemas.microsoft.com/office/drawing/2014/main" val="10000"/>
                  </a:ext>
                </a:extLst>
              </a:tr>
              <a:tr h="370681">
                <a:tc>
                  <a:txBody>
                    <a:bodyPr/>
                    <a:lstStyle/>
                    <a:p>
                      <a:r>
                        <a:rPr lang="en-US" sz="1600" dirty="0"/>
                        <a:t>12345</a:t>
                      </a:r>
                    </a:p>
                  </a:txBody>
                  <a:tcPr marT="45700" marB="45700"/>
                </a:tc>
                <a:tc>
                  <a:txBody>
                    <a:bodyPr/>
                    <a:lstStyle/>
                    <a:p>
                      <a:r>
                        <a:rPr lang="en-US" sz="1600" dirty="0"/>
                        <a:t>Tucson</a:t>
                      </a:r>
                    </a:p>
                  </a:txBody>
                  <a:tcPr marT="45700" marB="45700"/>
                </a:tc>
                <a:tc>
                  <a:txBody>
                    <a:bodyPr/>
                    <a:lstStyle/>
                    <a:p>
                      <a:r>
                        <a:rPr lang="en-US" sz="1600" dirty="0"/>
                        <a:t>AZ</a:t>
                      </a:r>
                    </a:p>
                  </a:txBody>
                  <a:tcPr marT="45700" marB="45700"/>
                </a:tc>
                <a:extLst>
                  <a:ext uri="{0D108BD9-81ED-4DB2-BD59-A6C34878D82A}">
                    <a16:rowId xmlns:a16="http://schemas.microsoft.com/office/drawing/2014/main" val="10001"/>
                  </a:ext>
                </a:extLst>
              </a:tr>
              <a:tr h="370681">
                <a:tc>
                  <a:txBody>
                    <a:bodyPr/>
                    <a:lstStyle/>
                    <a:p>
                      <a:r>
                        <a:rPr lang="en-US" sz="1600" b="1" dirty="0">
                          <a:solidFill>
                            <a:srgbClr val="FF0000"/>
                          </a:solidFill>
                        </a:rPr>
                        <a:t>54355</a:t>
                      </a:r>
                    </a:p>
                  </a:txBody>
                  <a:tcPr marT="45700" marB="45700"/>
                </a:tc>
                <a:tc>
                  <a:txBody>
                    <a:bodyPr/>
                    <a:lstStyle/>
                    <a:p>
                      <a:r>
                        <a:rPr lang="en-US" sz="1600" b="1" dirty="0">
                          <a:solidFill>
                            <a:srgbClr val="FF0000"/>
                          </a:solidFill>
                        </a:rPr>
                        <a:t>St. Paul</a:t>
                      </a:r>
                    </a:p>
                  </a:txBody>
                  <a:tcPr marT="45700" marB="45700"/>
                </a:tc>
                <a:tc>
                  <a:txBody>
                    <a:bodyPr/>
                    <a:lstStyle/>
                    <a:p>
                      <a:r>
                        <a:rPr lang="en-US" sz="1600" b="1" dirty="0">
                          <a:solidFill>
                            <a:srgbClr val="FF0000"/>
                          </a:solidFill>
                        </a:rPr>
                        <a:t>MN</a:t>
                      </a:r>
                    </a:p>
                  </a:txBody>
                  <a:tcPr marT="45700" marB="45700"/>
                </a:tc>
                <a:extLst>
                  <a:ext uri="{0D108BD9-81ED-4DB2-BD59-A6C34878D82A}">
                    <a16:rowId xmlns:a16="http://schemas.microsoft.com/office/drawing/2014/main" val="10002"/>
                  </a:ext>
                </a:extLst>
              </a:tr>
              <a:tr h="370681">
                <a:tc>
                  <a:txBody>
                    <a:bodyPr/>
                    <a:lstStyle/>
                    <a:p>
                      <a:r>
                        <a:rPr lang="en-US" sz="1600" b="1" dirty="0">
                          <a:solidFill>
                            <a:srgbClr val="00B0F0"/>
                          </a:solidFill>
                        </a:rPr>
                        <a:t>43555</a:t>
                      </a:r>
                    </a:p>
                  </a:txBody>
                  <a:tcPr marT="45700" marB="45700"/>
                </a:tc>
                <a:tc>
                  <a:txBody>
                    <a:bodyPr/>
                    <a:lstStyle/>
                    <a:p>
                      <a:r>
                        <a:rPr lang="en-US" sz="1600" b="1" dirty="0">
                          <a:solidFill>
                            <a:srgbClr val="00B0F0"/>
                          </a:solidFill>
                        </a:rPr>
                        <a:t>Chicago</a:t>
                      </a:r>
                    </a:p>
                  </a:txBody>
                  <a:tcPr marT="45700" marB="45700"/>
                </a:tc>
                <a:tc>
                  <a:txBody>
                    <a:bodyPr/>
                    <a:lstStyle/>
                    <a:p>
                      <a:r>
                        <a:rPr lang="en-US" sz="1600" b="1" dirty="0">
                          <a:solidFill>
                            <a:srgbClr val="00B0F0"/>
                          </a:solidFill>
                        </a:rPr>
                        <a:t>IL</a:t>
                      </a:r>
                    </a:p>
                  </a:txBody>
                  <a:tcPr marT="45700" marB="45700"/>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A1666586-4FF7-614D-B482-6E3F75413DAB}"/>
              </a:ext>
            </a:extLst>
          </p:cNvPr>
          <p:cNvSpPr txBox="1"/>
          <p:nvPr/>
        </p:nvSpPr>
        <p:spPr>
          <a:xfrm>
            <a:off x="376535" y="4648200"/>
            <a:ext cx="461665" cy="2057400"/>
          </a:xfrm>
          <a:prstGeom prst="rect">
            <a:avLst/>
          </a:prstGeom>
          <a:noFill/>
        </p:spPr>
        <p:txBody>
          <a:bodyPr vert="vert270">
            <a:spAutoFit/>
          </a:bodyPr>
          <a:lstStyle/>
          <a:p>
            <a:pPr algn="ctr">
              <a:defRPr/>
            </a:pPr>
            <a:r>
              <a:rPr lang="en-US" dirty="0" err="1">
                <a:latin typeface="Arial" charset="0"/>
                <a:cs typeface="+mn-cs"/>
              </a:rPr>
              <a:t>ZipCode</a:t>
            </a:r>
            <a:r>
              <a:rPr lang="en-US" dirty="0">
                <a:latin typeface="Arial" charset="0"/>
                <a:cs typeface="+mn-cs"/>
              </a:rPr>
              <a:t> Table</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EEF067F9-2398-4173-9E97-B863110C9D6A}"/>
              </a:ext>
            </a:extLst>
          </p:cNvPr>
          <p:cNvSpPr>
            <a:spLocks noGrp="1" noChangeArrowheads="1"/>
          </p:cNvSpPr>
          <p:nvPr>
            <p:ph type="title"/>
          </p:nvPr>
        </p:nvSpPr>
        <p:spPr/>
        <p:txBody>
          <a:bodyPr/>
          <a:lstStyle/>
          <a:p>
            <a:r>
              <a:rPr lang="en-US" altLang="en-US"/>
              <a:t>Summary of 1NF and 2NF</a:t>
            </a:r>
          </a:p>
        </p:txBody>
      </p:sp>
      <p:sp>
        <p:nvSpPr>
          <p:cNvPr id="74754" name="Content Placeholder 2">
            <a:extLst>
              <a:ext uri="{FF2B5EF4-FFF2-40B4-BE49-F238E27FC236}">
                <a16:creationId xmlns:a16="http://schemas.microsoft.com/office/drawing/2014/main" id="{44756D83-2DAE-4E27-A74E-4D54814D4E55}"/>
              </a:ext>
            </a:extLst>
          </p:cNvPr>
          <p:cNvSpPr>
            <a:spLocks noGrp="1" noChangeArrowheads="1"/>
          </p:cNvSpPr>
          <p:nvPr>
            <p:ph idx="1"/>
          </p:nvPr>
        </p:nvSpPr>
        <p:spPr>
          <a:xfrm>
            <a:off x="990600" y="1981200"/>
            <a:ext cx="7964488" cy="4800600"/>
          </a:xfrm>
        </p:spPr>
        <p:txBody>
          <a:bodyPr/>
          <a:lstStyle/>
          <a:p>
            <a:r>
              <a:rPr lang="en-US" altLang="en-US"/>
              <a:t>1NF:</a:t>
            </a:r>
          </a:p>
          <a:p>
            <a:pPr lvl="1"/>
            <a:r>
              <a:rPr lang="en-US" altLang="en-US" sz="2500"/>
              <a:t>Each table has a primary key</a:t>
            </a:r>
          </a:p>
          <a:p>
            <a:pPr lvl="1"/>
            <a:r>
              <a:rPr lang="en-US" altLang="en-US" sz="2500"/>
              <a:t>The values in each column of a table are atomic</a:t>
            </a:r>
          </a:p>
          <a:p>
            <a:pPr lvl="1"/>
            <a:r>
              <a:rPr lang="en-US" altLang="en-US" sz="2500"/>
              <a:t>There are no multiple columns</a:t>
            </a:r>
          </a:p>
          <a:p>
            <a:pPr lvl="1"/>
            <a:r>
              <a:rPr lang="en-US" altLang="en-US" sz="2500"/>
              <a:t>See characteristics of a relation!</a:t>
            </a:r>
            <a:endParaRPr lang="en-US" altLang="en-US"/>
          </a:p>
          <a:p>
            <a:r>
              <a:rPr lang="en-US" altLang="en-US"/>
              <a:t>2NF:</a:t>
            </a:r>
          </a:p>
          <a:p>
            <a:pPr lvl="1"/>
            <a:r>
              <a:rPr lang="en-US" altLang="en-US" sz="2500"/>
              <a:t>All requirements for 1NF must be met</a:t>
            </a:r>
          </a:p>
          <a:p>
            <a:pPr lvl="1"/>
            <a:r>
              <a:rPr lang="en-US" altLang="en-US" sz="2500"/>
              <a:t>Repeating data of a table must be moved to a separate table</a:t>
            </a:r>
          </a:p>
          <a:p>
            <a:pPr lvl="1"/>
            <a:endParaRPr lang="en-US" altLang="en-US"/>
          </a:p>
          <a:p>
            <a:endParaRPr lang="en-US" altLang="en-US"/>
          </a:p>
        </p:txBody>
      </p:sp>
      <p:sp>
        <p:nvSpPr>
          <p:cNvPr id="74755" name="Slide Number Placeholder 3">
            <a:extLst>
              <a:ext uri="{FF2B5EF4-FFF2-40B4-BE49-F238E27FC236}">
                <a16:creationId xmlns:a16="http://schemas.microsoft.com/office/drawing/2014/main" id="{B97724BC-764B-460A-832F-B4C01FA0A9B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66D19A9F-681C-41E6-83F0-7201303087FA}" type="slidenum">
              <a:rPr lang="en-US" altLang="en-US" sz="1400"/>
              <a:pPr>
                <a:spcBef>
                  <a:spcPct val="0"/>
                </a:spcBef>
                <a:buClrTx/>
                <a:buFontTx/>
                <a:buNone/>
              </a:pPr>
              <a:t>31</a:t>
            </a:fld>
            <a:endParaRPr lang="en-US" altLang="en-US" sz="140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0EC00723-2814-4DAE-A8D2-3392EA79B0C0}"/>
              </a:ext>
            </a:extLst>
          </p:cNvPr>
          <p:cNvSpPr>
            <a:spLocks noGrp="1" noChangeArrowheads="1"/>
          </p:cNvSpPr>
          <p:nvPr>
            <p:ph type="title"/>
          </p:nvPr>
        </p:nvSpPr>
        <p:spPr/>
        <p:txBody>
          <a:bodyPr/>
          <a:lstStyle/>
          <a:p>
            <a:r>
              <a:rPr lang="en-US" altLang="en-US"/>
              <a:t>Moving to 3</a:t>
            </a:r>
            <a:r>
              <a:rPr lang="en-US" altLang="en-US" baseline="30000"/>
              <a:t>rd</a:t>
            </a:r>
            <a:r>
              <a:rPr lang="en-US" altLang="en-US"/>
              <a:t> Normal Form</a:t>
            </a:r>
          </a:p>
        </p:txBody>
      </p:sp>
      <p:sp>
        <p:nvSpPr>
          <p:cNvPr id="3" name="Content Placeholder 2">
            <a:extLst>
              <a:ext uri="{FF2B5EF4-FFF2-40B4-BE49-F238E27FC236}">
                <a16:creationId xmlns:a16="http://schemas.microsoft.com/office/drawing/2014/main" id="{CD4576E6-AE53-DF40-B559-FBAA1656DDC9}"/>
              </a:ext>
            </a:extLst>
          </p:cNvPr>
          <p:cNvSpPr>
            <a:spLocks noGrp="1"/>
          </p:cNvSpPr>
          <p:nvPr>
            <p:ph idx="1"/>
          </p:nvPr>
        </p:nvSpPr>
        <p:spPr>
          <a:xfrm>
            <a:off x="990600" y="1981200"/>
            <a:ext cx="7964488" cy="4800600"/>
          </a:xfrm>
        </p:spPr>
        <p:txBody>
          <a:bodyPr/>
          <a:lstStyle/>
          <a:p>
            <a:pPr marL="0" indent="0">
              <a:buFontTx/>
              <a:buNone/>
              <a:defRPr/>
            </a:pPr>
            <a:r>
              <a:rPr lang="en-US" dirty="0"/>
              <a:t>The requirements to satisfy the 3</a:t>
            </a:r>
            <a:r>
              <a:rPr lang="en-US" baseline="30000" dirty="0"/>
              <a:t>rd</a:t>
            </a:r>
            <a:r>
              <a:rPr lang="en-US" dirty="0"/>
              <a:t> normal form:</a:t>
            </a:r>
          </a:p>
          <a:p>
            <a:pPr lvl="1">
              <a:defRPr/>
            </a:pPr>
            <a:r>
              <a:rPr lang="en-US" dirty="0"/>
              <a:t>All requirements for 2</a:t>
            </a:r>
            <a:r>
              <a:rPr lang="en-US" baseline="30000" dirty="0"/>
              <a:t>nd</a:t>
            </a:r>
            <a:r>
              <a:rPr lang="en-US" dirty="0"/>
              <a:t> normal form must be met.</a:t>
            </a:r>
          </a:p>
          <a:p>
            <a:pPr lvl="1">
              <a:defRPr/>
            </a:pPr>
            <a:r>
              <a:rPr lang="en-US" dirty="0"/>
              <a:t>All columns in a table must depend only on the primary key and not on any other field in the table</a:t>
            </a:r>
          </a:p>
          <a:p>
            <a:pPr lvl="2">
              <a:defRPr/>
            </a:pPr>
            <a:r>
              <a:rPr lang="en-US" dirty="0"/>
              <a:t>Any field which is dependent not only on the primary key but also on another field is moved out to a separate table.</a:t>
            </a:r>
          </a:p>
          <a:p>
            <a:pPr>
              <a:defRPr/>
            </a:pPr>
            <a:endParaRPr lang="en-US" dirty="0"/>
          </a:p>
        </p:txBody>
      </p:sp>
      <p:sp>
        <p:nvSpPr>
          <p:cNvPr id="76803" name="Slide Number Placeholder 3">
            <a:extLst>
              <a:ext uri="{FF2B5EF4-FFF2-40B4-BE49-F238E27FC236}">
                <a16:creationId xmlns:a16="http://schemas.microsoft.com/office/drawing/2014/main" id="{FF291835-C6E7-4A9D-A7D5-6D75222EA8C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845B906D-F60B-4A04-B6A0-AA1E7EB86DEA}" type="slidenum">
              <a:rPr lang="en-US" altLang="en-US" sz="1400"/>
              <a:pPr>
                <a:spcBef>
                  <a:spcPct val="0"/>
                </a:spcBef>
                <a:buClrTx/>
                <a:buFontTx/>
                <a:buNone/>
              </a:pPr>
              <a:t>32</a:t>
            </a:fld>
            <a:endParaRPr lang="en-US" altLang="en-US" sz="1400"/>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a:extLst>
              <a:ext uri="{FF2B5EF4-FFF2-40B4-BE49-F238E27FC236}">
                <a16:creationId xmlns:a16="http://schemas.microsoft.com/office/drawing/2014/main" id="{AD3F6354-1905-4B3F-802B-D2B2BC4CF4C8}"/>
              </a:ext>
            </a:extLst>
          </p:cNvPr>
          <p:cNvSpPr>
            <a:spLocks noGrp="1" noChangeArrowheads="1"/>
          </p:cNvSpPr>
          <p:nvPr>
            <p:ph type="title"/>
          </p:nvPr>
        </p:nvSpPr>
        <p:spPr/>
        <p:txBody>
          <a:bodyPr/>
          <a:lstStyle/>
          <a:p>
            <a:r>
              <a:rPr lang="en-US" altLang="en-US"/>
              <a:t>3</a:t>
            </a:r>
            <a:r>
              <a:rPr lang="en-US" altLang="en-US" baseline="30000"/>
              <a:t>rd</a:t>
            </a:r>
            <a:r>
              <a:rPr lang="en-US" altLang="en-US"/>
              <a:t> Normal Form Example</a:t>
            </a:r>
          </a:p>
        </p:txBody>
      </p:sp>
      <p:sp>
        <p:nvSpPr>
          <p:cNvPr id="78850" name="Slide Number Placeholder 3">
            <a:extLst>
              <a:ext uri="{FF2B5EF4-FFF2-40B4-BE49-F238E27FC236}">
                <a16:creationId xmlns:a16="http://schemas.microsoft.com/office/drawing/2014/main" id="{765D670A-229E-4802-9DB0-A215FAE62F7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203D0EEB-63FF-477B-8BAC-F9FCD7B43AA1}" type="slidenum">
              <a:rPr lang="en-US" altLang="en-US" sz="1400"/>
              <a:pPr>
                <a:spcBef>
                  <a:spcPct val="0"/>
                </a:spcBef>
                <a:buClrTx/>
                <a:buFontTx/>
                <a:buNone/>
              </a:pPr>
              <a:t>33</a:t>
            </a:fld>
            <a:endParaRPr lang="en-US" altLang="en-US" sz="1400"/>
          </a:p>
        </p:txBody>
      </p:sp>
      <p:graphicFrame>
        <p:nvGraphicFramePr>
          <p:cNvPr id="5" name="Content Placeholder 3">
            <a:extLst>
              <a:ext uri="{FF2B5EF4-FFF2-40B4-BE49-F238E27FC236}">
                <a16:creationId xmlns:a16="http://schemas.microsoft.com/office/drawing/2014/main" id="{43869E55-CF1F-F24F-B148-5DFD6E8C6B8D}"/>
              </a:ext>
            </a:extLst>
          </p:cNvPr>
          <p:cNvGraphicFramePr>
            <a:graphicFrameLocks/>
          </p:cNvGraphicFramePr>
          <p:nvPr/>
        </p:nvGraphicFramePr>
        <p:xfrm>
          <a:off x="609600" y="1981200"/>
          <a:ext cx="8381998" cy="2967040"/>
        </p:xfrm>
        <a:graphic>
          <a:graphicData uri="http://schemas.openxmlformats.org/drawingml/2006/table">
            <a:tbl>
              <a:tblPr firstRow="1" bandRow="1">
                <a:tableStyleId>{5940675A-B579-460E-94D1-54222C63F5DA}</a:tableStyleId>
              </a:tblPr>
              <a:tblGrid>
                <a:gridCol w="1396999">
                  <a:extLst>
                    <a:ext uri="{9D8B030D-6E8A-4147-A177-3AD203B41FA5}">
                      <a16:colId xmlns:a16="http://schemas.microsoft.com/office/drawing/2014/main" val="20000"/>
                    </a:ext>
                  </a:extLst>
                </a:gridCol>
                <a:gridCol w="1629832">
                  <a:extLst>
                    <a:ext uri="{9D8B030D-6E8A-4147-A177-3AD203B41FA5}">
                      <a16:colId xmlns:a16="http://schemas.microsoft.com/office/drawing/2014/main" val="20001"/>
                    </a:ext>
                  </a:extLst>
                </a:gridCol>
                <a:gridCol w="1552219">
                  <a:extLst>
                    <a:ext uri="{9D8B030D-6E8A-4147-A177-3AD203B41FA5}">
                      <a16:colId xmlns:a16="http://schemas.microsoft.com/office/drawing/2014/main" val="20002"/>
                    </a:ext>
                  </a:extLst>
                </a:gridCol>
                <a:gridCol w="1135946">
                  <a:extLst>
                    <a:ext uri="{9D8B030D-6E8A-4147-A177-3AD203B41FA5}">
                      <a16:colId xmlns:a16="http://schemas.microsoft.com/office/drawing/2014/main" val="20003"/>
                    </a:ext>
                  </a:extLst>
                </a:gridCol>
                <a:gridCol w="1425221">
                  <a:extLst>
                    <a:ext uri="{9D8B030D-6E8A-4147-A177-3AD203B41FA5}">
                      <a16:colId xmlns:a16="http://schemas.microsoft.com/office/drawing/2014/main" val="20004"/>
                    </a:ext>
                  </a:extLst>
                </a:gridCol>
                <a:gridCol w="1241781">
                  <a:extLst>
                    <a:ext uri="{9D8B030D-6E8A-4147-A177-3AD203B41FA5}">
                      <a16:colId xmlns:a16="http://schemas.microsoft.com/office/drawing/2014/main" val="20005"/>
                    </a:ext>
                  </a:extLst>
                </a:gridCol>
              </a:tblGrid>
              <a:tr h="370880">
                <a:tc>
                  <a:txBody>
                    <a:bodyPr/>
                    <a:lstStyle/>
                    <a:p>
                      <a:r>
                        <a:rPr lang="en-US" sz="1700" b="1" u="sng" dirty="0"/>
                        <a:t>ORDERID</a:t>
                      </a:r>
                    </a:p>
                  </a:txBody>
                  <a:tcPr marL="86360" marR="86360" marT="45725" marB="45725"/>
                </a:tc>
                <a:tc>
                  <a:txBody>
                    <a:bodyPr/>
                    <a:lstStyle/>
                    <a:p>
                      <a:r>
                        <a:rPr lang="en-US" sz="1700" b="1" dirty="0"/>
                        <a:t>CUSTOMERID</a:t>
                      </a:r>
                    </a:p>
                  </a:txBody>
                  <a:tcPr marL="86360" marR="86360" marT="45725" marB="45725"/>
                </a:tc>
                <a:tc>
                  <a:txBody>
                    <a:bodyPr/>
                    <a:lstStyle/>
                    <a:p>
                      <a:r>
                        <a:rPr lang="en-US" sz="1700" b="1" dirty="0"/>
                        <a:t>PRODUCTID</a:t>
                      </a:r>
                    </a:p>
                  </a:txBody>
                  <a:tcPr marL="86360" marR="86360" marT="45725" marB="45725"/>
                </a:tc>
                <a:tc>
                  <a:txBody>
                    <a:bodyPr/>
                    <a:lstStyle/>
                    <a:p>
                      <a:r>
                        <a:rPr lang="en-US" sz="1700" b="1" dirty="0"/>
                        <a:t>PRICE</a:t>
                      </a:r>
                    </a:p>
                  </a:txBody>
                  <a:tcPr marL="86360" marR="86360" marT="45725" marB="45725">
                    <a:solidFill>
                      <a:srgbClr val="FFFF00"/>
                    </a:solidFill>
                  </a:tcPr>
                </a:tc>
                <a:tc>
                  <a:txBody>
                    <a:bodyPr/>
                    <a:lstStyle/>
                    <a:p>
                      <a:r>
                        <a:rPr lang="en-US" sz="1700" b="1" dirty="0"/>
                        <a:t>QUANTITY</a:t>
                      </a:r>
                    </a:p>
                  </a:txBody>
                  <a:tcPr marL="86360" marR="86360" marT="45725" marB="45725"/>
                </a:tc>
                <a:tc>
                  <a:txBody>
                    <a:bodyPr/>
                    <a:lstStyle/>
                    <a:p>
                      <a:r>
                        <a:rPr lang="en-US" sz="1700" b="1" dirty="0"/>
                        <a:t>TOTAL</a:t>
                      </a:r>
                    </a:p>
                  </a:txBody>
                  <a:tcPr marL="86360" marR="86360" marT="45725" marB="45725">
                    <a:solidFill>
                      <a:srgbClr val="00B0F0"/>
                    </a:solidFill>
                  </a:tcPr>
                </a:tc>
                <a:extLst>
                  <a:ext uri="{0D108BD9-81ED-4DB2-BD59-A6C34878D82A}">
                    <a16:rowId xmlns:a16="http://schemas.microsoft.com/office/drawing/2014/main" val="10000"/>
                  </a:ext>
                </a:extLst>
              </a:tr>
              <a:tr h="370880">
                <a:tc>
                  <a:txBody>
                    <a:bodyPr/>
                    <a:lstStyle/>
                    <a:p>
                      <a:r>
                        <a:rPr lang="en-US" sz="1800" dirty="0"/>
                        <a:t>1</a:t>
                      </a:r>
                    </a:p>
                  </a:txBody>
                  <a:tcPr marL="86360" marR="86360" marT="45725" marB="45725"/>
                </a:tc>
                <a:tc>
                  <a:txBody>
                    <a:bodyPr/>
                    <a:lstStyle/>
                    <a:p>
                      <a:r>
                        <a:rPr lang="en-US" sz="1800" dirty="0"/>
                        <a:t>1001</a:t>
                      </a:r>
                    </a:p>
                  </a:txBody>
                  <a:tcPr marL="86360" marR="86360" marT="45725" marB="45725"/>
                </a:tc>
                <a:tc>
                  <a:txBody>
                    <a:bodyPr/>
                    <a:lstStyle/>
                    <a:p>
                      <a:r>
                        <a:rPr lang="en-US" sz="1800" dirty="0"/>
                        <a:t>AB-111</a:t>
                      </a:r>
                    </a:p>
                  </a:txBody>
                  <a:tcPr marL="86360" marR="86360" marT="45725" marB="45725"/>
                </a:tc>
                <a:tc>
                  <a:txBody>
                    <a:bodyPr/>
                    <a:lstStyle/>
                    <a:p>
                      <a:r>
                        <a:rPr lang="en-US" sz="1800" dirty="0"/>
                        <a:t>50</a:t>
                      </a:r>
                    </a:p>
                  </a:txBody>
                  <a:tcPr marL="86360" marR="86360" marT="45725" marB="45725">
                    <a:solidFill>
                      <a:srgbClr val="FFFF00"/>
                    </a:solidFill>
                  </a:tcPr>
                </a:tc>
                <a:tc>
                  <a:txBody>
                    <a:bodyPr/>
                    <a:lstStyle/>
                    <a:p>
                      <a:r>
                        <a:rPr lang="en-US" sz="1800" dirty="0"/>
                        <a:t>1000</a:t>
                      </a:r>
                    </a:p>
                  </a:txBody>
                  <a:tcPr marL="86360" marR="86360" marT="45725" marB="45725"/>
                </a:tc>
                <a:tc>
                  <a:txBody>
                    <a:bodyPr/>
                    <a:lstStyle/>
                    <a:p>
                      <a:r>
                        <a:rPr lang="en-US" sz="1800" dirty="0"/>
                        <a:t>50000</a:t>
                      </a:r>
                    </a:p>
                  </a:txBody>
                  <a:tcPr marL="86360" marR="86360" marT="45725" marB="45725">
                    <a:solidFill>
                      <a:srgbClr val="00B0F0"/>
                    </a:solidFill>
                  </a:tcPr>
                </a:tc>
                <a:extLst>
                  <a:ext uri="{0D108BD9-81ED-4DB2-BD59-A6C34878D82A}">
                    <a16:rowId xmlns:a16="http://schemas.microsoft.com/office/drawing/2014/main" val="10001"/>
                  </a:ext>
                </a:extLst>
              </a:tr>
              <a:tr h="370880">
                <a:tc>
                  <a:txBody>
                    <a:bodyPr/>
                    <a:lstStyle/>
                    <a:p>
                      <a:r>
                        <a:rPr lang="en-US" sz="1800" dirty="0"/>
                        <a:t>2</a:t>
                      </a:r>
                    </a:p>
                  </a:txBody>
                  <a:tcPr marL="86360" marR="86360" marT="45725" marB="45725"/>
                </a:tc>
                <a:tc>
                  <a:txBody>
                    <a:bodyPr/>
                    <a:lstStyle/>
                    <a:p>
                      <a:r>
                        <a:rPr lang="en-US" sz="1800" dirty="0"/>
                        <a:t>1002</a:t>
                      </a:r>
                    </a:p>
                  </a:txBody>
                  <a:tcPr marL="86360" marR="86360" marT="45725" marB="45725"/>
                </a:tc>
                <a:tc>
                  <a:txBody>
                    <a:bodyPr/>
                    <a:lstStyle/>
                    <a:p>
                      <a:r>
                        <a:rPr lang="en-US" sz="1800" dirty="0"/>
                        <a:t>AB-111</a:t>
                      </a:r>
                    </a:p>
                  </a:txBody>
                  <a:tcPr marL="86360" marR="86360" marT="45725" marB="45725"/>
                </a:tc>
                <a:tc>
                  <a:txBody>
                    <a:bodyPr/>
                    <a:lstStyle/>
                    <a:p>
                      <a:r>
                        <a:rPr lang="en-US" sz="1800" dirty="0"/>
                        <a:t>60</a:t>
                      </a:r>
                    </a:p>
                  </a:txBody>
                  <a:tcPr marL="86360" marR="86360" marT="45725" marB="45725">
                    <a:solidFill>
                      <a:srgbClr val="FFFF00"/>
                    </a:solidFill>
                  </a:tcPr>
                </a:tc>
                <a:tc>
                  <a:txBody>
                    <a:bodyPr/>
                    <a:lstStyle/>
                    <a:p>
                      <a:r>
                        <a:rPr lang="en-US" sz="1800" dirty="0"/>
                        <a:t>500</a:t>
                      </a:r>
                    </a:p>
                  </a:txBody>
                  <a:tcPr marL="86360" marR="86360" marT="45725" marB="45725"/>
                </a:tc>
                <a:tc>
                  <a:txBody>
                    <a:bodyPr/>
                    <a:lstStyle/>
                    <a:p>
                      <a:r>
                        <a:rPr lang="en-US" sz="1800" dirty="0"/>
                        <a:t>30000</a:t>
                      </a:r>
                    </a:p>
                  </a:txBody>
                  <a:tcPr marL="86360" marR="86360" marT="45725" marB="45725">
                    <a:solidFill>
                      <a:srgbClr val="00B0F0"/>
                    </a:solidFill>
                  </a:tcPr>
                </a:tc>
                <a:extLst>
                  <a:ext uri="{0D108BD9-81ED-4DB2-BD59-A6C34878D82A}">
                    <a16:rowId xmlns:a16="http://schemas.microsoft.com/office/drawing/2014/main" val="10002"/>
                  </a:ext>
                </a:extLst>
              </a:tr>
              <a:tr h="370880">
                <a:tc>
                  <a:txBody>
                    <a:bodyPr/>
                    <a:lstStyle/>
                    <a:p>
                      <a:r>
                        <a:rPr lang="en-US" sz="1800" dirty="0"/>
                        <a:t>3</a:t>
                      </a:r>
                    </a:p>
                  </a:txBody>
                  <a:tcPr marL="86360" marR="86360" marT="45725" marB="45725"/>
                </a:tc>
                <a:tc>
                  <a:txBody>
                    <a:bodyPr/>
                    <a:lstStyle/>
                    <a:p>
                      <a:r>
                        <a:rPr lang="en-US" sz="1800" dirty="0"/>
                        <a:t>1001</a:t>
                      </a:r>
                    </a:p>
                  </a:txBody>
                  <a:tcPr marL="86360" marR="86360" marT="45725" marB="45725"/>
                </a:tc>
                <a:tc>
                  <a:txBody>
                    <a:bodyPr/>
                    <a:lstStyle/>
                    <a:p>
                      <a:r>
                        <a:rPr lang="en-US" sz="1800" dirty="0"/>
                        <a:t>ZA-245</a:t>
                      </a:r>
                    </a:p>
                  </a:txBody>
                  <a:tcPr marL="86360" marR="86360" marT="45725" marB="45725"/>
                </a:tc>
                <a:tc>
                  <a:txBody>
                    <a:bodyPr/>
                    <a:lstStyle/>
                    <a:p>
                      <a:r>
                        <a:rPr lang="en-US" sz="1800" dirty="0"/>
                        <a:t>35</a:t>
                      </a:r>
                    </a:p>
                  </a:txBody>
                  <a:tcPr marL="86360" marR="86360" marT="45725" marB="45725">
                    <a:solidFill>
                      <a:srgbClr val="FFFF00"/>
                    </a:solidFill>
                  </a:tcPr>
                </a:tc>
                <a:tc>
                  <a:txBody>
                    <a:bodyPr/>
                    <a:lstStyle/>
                    <a:p>
                      <a:r>
                        <a:rPr lang="en-US" sz="1800" dirty="0"/>
                        <a:t>100</a:t>
                      </a:r>
                    </a:p>
                  </a:txBody>
                  <a:tcPr marL="86360" marR="86360" marT="45725" marB="45725"/>
                </a:tc>
                <a:tc>
                  <a:txBody>
                    <a:bodyPr/>
                    <a:lstStyle/>
                    <a:p>
                      <a:r>
                        <a:rPr lang="en-US" sz="1800" dirty="0"/>
                        <a:t>3500</a:t>
                      </a:r>
                    </a:p>
                  </a:txBody>
                  <a:tcPr marL="86360" marR="86360" marT="45725" marB="45725">
                    <a:solidFill>
                      <a:srgbClr val="00B0F0"/>
                    </a:solidFill>
                  </a:tcPr>
                </a:tc>
                <a:extLst>
                  <a:ext uri="{0D108BD9-81ED-4DB2-BD59-A6C34878D82A}">
                    <a16:rowId xmlns:a16="http://schemas.microsoft.com/office/drawing/2014/main" val="10003"/>
                  </a:ext>
                </a:extLst>
              </a:tr>
              <a:tr h="370880">
                <a:tc>
                  <a:txBody>
                    <a:bodyPr/>
                    <a:lstStyle/>
                    <a:p>
                      <a:r>
                        <a:rPr lang="en-US" sz="1800" dirty="0"/>
                        <a:t>4</a:t>
                      </a:r>
                    </a:p>
                  </a:txBody>
                  <a:tcPr marL="86360" marR="86360" marT="45725" marB="45725"/>
                </a:tc>
                <a:tc>
                  <a:txBody>
                    <a:bodyPr/>
                    <a:lstStyle/>
                    <a:p>
                      <a:r>
                        <a:rPr lang="en-US" sz="1800" dirty="0"/>
                        <a:t>1003</a:t>
                      </a:r>
                    </a:p>
                  </a:txBody>
                  <a:tcPr marL="86360" marR="86360" marT="45725" marB="45725"/>
                </a:tc>
                <a:tc>
                  <a:txBody>
                    <a:bodyPr/>
                    <a:lstStyle/>
                    <a:p>
                      <a:r>
                        <a:rPr lang="en-US" sz="1800" dirty="0"/>
                        <a:t>MB-153</a:t>
                      </a:r>
                    </a:p>
                  </a:txBody>
                  <a:tcPr marL="86360" marR="86360" marT="45725" marB="45725"/>
                </a:tc>
                <a:tc>
                  <a:txBody>
                    <a:bodyPr/>
                    <a:lstStyle/>
                    <a:p>
                      <a:r>
                        <a:rPr lang="en-US" sz="1800" dirty="0"/>
                        <a:t>82</a:t>
                      </a:r>
                    </a:p>
                  </a:txBody>
                  <a:tcPr marL="86360" marR="86360" marT="45725" marB="45725">
                    <a:solidFill>
                      <a:srgbClr val="FFFF00"/>
                    </a:solidFill>
                  </a:tcPr>
                </a:tc>
                <a:tc>
                  <a:txBody>
                    <a:bodyPr/>
                    <a:lstStyle/>
                    <a:p>
                      <a:r>
                        <a:rPr lang="en-US" sz="1800" dirty="0"/>
                        <a:t>25</a:t>
                      </a:r>
                    </a:p>
                  </a:txBody>
                  <a:tcPr marL="86360" marR="86360" marT="45725" marB="45725"/>
                </a:tc>
                <a:tc>
                  <a:txBody>
                    <a:bodyPr/>
                    <a:lstStyle/>
                    <a:p>
                      <a:r>
                        <a:rPr lang="en-US" sz="1800" dirty="0"/>
                        <a:t>2050</a:t>
                      </a:r>
                    </a:p>
                  </a:txBody>
                  <a:tcPr marL="86360" marR="86360" marT="45725" marB="45725">
                    <a:solidFill>
                      <a:srgbClr val="00B0F0"/>
                    </a:solidFill>
                  </a:tcPr>
                </a:tc>
                <a:extLst>
                  <a:ext uri="{0D108BD9-81ED-4DB2-BD59-A6C34878D82A}">
                    <a16:rowId xmlns:a16="http://schemas.microsoft.com/office/drawing/2014/main" val="10004"/>
                  </a:ext>
                </a:extLst>
              </a:tr>
              <a:tr h="370880">
                <a:tc>
                  <a:txBody>
                    <a:bodyPr/>
                    <a:lstStyle/>
                    <a:p>
                      <a:r>
                        <a:rPr lang="en-US" sz="1800" dirty="0"/>
                        <a:t>5</a:t>
                      </a:r>
                    </a:p>
                  </a:txBody>
                  <a:tcPr marL="86360" marR="86360" marT="45725" marB="45725"/>
                </a:tc>
                <a:tc>
                  <a:txBody>
                    <a:bodyPr/>
                    <a:lstStyle/>
                    <a:p>
                      <a:r>
                        <a:rPr lang="en-US" sz="1800" dirty="0"/>
                        <a:t>1004</a:t>
                      </a:r>
                    </a:p>
                  </a:txBody>
                  <a:tcPr marL="86360" marR="86360" marT="45725" marB="45725"/>
                </a:tc>
                <a:tc>
                  <a:txBody>
                    <a:bodyPr/>
                    <a:lstStyle/>
                    <a:p>
                      <a:r>
                        <a:rPr lang="en-US" sz="1800" dirty="0"/>
                        <a:t>ZA-245</a:t>
                      </a:r>
                    </a:p>
                  </a:txBody>
                  <a:tcPr marL="86360" marR="86360" marT="45725" marB="45725"/>
                </a:tc>
                <a:tc>
                  <a:txBody>
                    <a:bodyPr/>
                    <a:lstStyle/>
                    <a:p>
                      <a:r>
                        <a:rPr lang="en-US" sz="1800" dirty="0"/>
                        <a:t>42</a:t>
                      </a:r>
                    </a:p>
                  </a:txBody>
                  <a:tcPr marL="86360" marR="86360" marT="45725" marB="45725">
                    <a:solidFill>
                      <a:srgbClr val="FFFF00"/>
                    </a:solidFill>
                  </a:tcPr>
                </a:tc>
                <a:tc>
                  <a:txBody>
                    <a:bodyPr/>
                    <a:lstStyle/>
                    <a:p>
                      <a:r>
                        <a:rPr lang="en-US" sz="1800" dirty="0"/>
                        <a:t>10</a:t>
                      </a:r>
                    </a:p>
                  </a:txBody>
                  <a:tcPr marL="86360" marR="86360" marT="45725" marB="45725"/>
                </a:tc>
                <a:tc>
                  <a:txBody>
                    <a:bodyPr/>
                    <a:lstStyle/>
                    <a:p>
                      <a:r>
                        <a:rPr lang="en-US" sz="1800" dirty="0"/>
                        <a:t>420</a:t>
                      </a:r>
                    </a:p>
                  </a:txBody>
                  <a:tcPr marL="86360" marR="86360" marT="45725" marB="45725">
                    <a:solidFill>
                      <a:srgbClr val="00B0F0"/>
                    </a:solidFill>
                  </a:tcPr>
                </a:tc>
                <a:extLst>
                  <a:ext uri="{0D108BD9-81ED-4DB2-BD59-A6C34878D82A}">
                    <a16:rowId xmlns:a16="http://schemas.microsoft.com/office/drawing/2014/main" val="10005"/>
                  </a:ext>
                </a:extLst>
              </a:tr>
              <a:tr h="370880">
                <a:tc>
                  <a:txBody>
                    <a:bodyPr/>
                    <a:lstStyle/>
                    <a:p>
                      <a:r>
                        <a:rPr lang="en-US" sz="1800" dirty="0"/>
                        <a:t>6</a:t>
                      </a:r>
                    </a:p>
                  </a:txBody>
                  <a:tcPr marL="86360" marR="86360" marT="45725" marB="45725"/>
                </a:tc>
                <a:tc>
                  <a:txBody>
                    <a:bodyPr/>
                    <a:lstStyle/>
                    <a:p>
                      <a:r>
                        <a:rPr lang="en-US" sz="1800" dirty="0"/>
                        <a:t>1002</a:t>
                      </a:r>
                    </a:p>
                  </a:txBody>
                  <a:tcPr marL="86360" marR="86360" marT="45725" marB="45725"/>
                </a:tc>
                <a:tc>
                  <a:txBody>
                    <a:bodyPr/>
                    <a:lstStyle/>
                    <a:p>
                      <a:r>
                        <a:rPr lang="en-US" sz="1800" dirty="0"/>
                        <a:t>ZA-245</a:t>
                      </a:r>
                    </a:p>
                  </a:txBody>
                  <a:tcPr marL="86360" marR="86360" marT="45725" marB="45725"/>
                </a:tc>
                <a:tc>
                  <a:txBody>
                    <a:bodyPr/>
                    <a:lstStyle/>
                    <a:p>
                      <a:r>
                        <a:rPr lang="en-US" sz="1800" dirty="0"/>
                        <a:t>40</a:t>
                      </a:r>
                    </a:p>
                  </a:txBody>
                  <a:tcPr marL="86360" marR="86360" marT="45725" marB="45725">
                    <a:solidFill>
                      <a:srgbClr val="FFFF00"/>
                    </a:solidFill>
                  </a:tcPr>
                </a:tc>
                <a:tc>
                  <a:txBody>
                    <a:bodyPr/>
                    <a:lstStyle/>
                    <a:p>
                      <a:r>
                        <a:rPr lang="en-US" sz="1800" dirty="0"/>
                        <a:t>50</a:t>
                      </a:r>
                    </a:p>
                  </a:txBody>
                  <a:tcPr marL="86360" marR="86360" marT="45725" marB="45725"/>
                </a:tc>
                <a:tc>
                  <a:txBody>
                    <a:bodyPr/>
                    <a:lstStyle/>
                    <a:p>
                      <a:r>
                        <a:rPr lang="en-US" sz="1800" dirty="0"/>
                        <a:t>2000</a:t>
                      </a:r>
                    </a:p>
                  </a:txBody>
                  <a:tcPr marL="86360" marR="86360" marT="45725" marB="45725">
                    <a:solidFill>
                      <a:srgbClr val="00B0F0"/>
                    </a:solidFill>
                  </a:tcPr>
                </a:tc>
                <a:extLst>
                  <a:ext uri="{0D108BD9-81ED-4DB2-BD59-A6C34878D82A}">
                    <a16:rowId xmlns:a16="http://schemas.microsoft.com/office/drawing/2014/main" val="10006"/>
                  </a:ext>
                </a:extLst>
              </a:tr>
              <a:tr h="370880">
                <a:tc>
                  <a:txBody>
                    <a:bodyPr/>
                    <a:lstStyle/>
                    <a:p>
                      <a:r>
                        <a:rPr lang="en-US" sz="1800" dirty="0"/>
                        <a:t>7</a:t>
                      </a:r>
                    </a:p>
                  </a:txBody>
                  <a:tcPr marL="86360" marR="86360" marT="45725" marB="45725"/>
                </a:tc>
                <a:tc>
                  <a:txBody>
                    <a:bodyPr/>
                    <a:lstStyle/>
                    <a:p>
                      <a:r>
                        <a:rPr lang="en-US" sz="1800" dirty="0"/>
                        <a:t>1001</a:t>
                      </a:r>
                    </a:p>
                  </a:txBody>
                  <a:tcPr marL="86360" marR="86360" marT="45725" marB="45725"/>
                </a:tc>
                <a:tc>
                  <a:txBody>
                    <a:bodyPr/>
                    <a:lstStyle/>
                    <a:p>
                      <a:r>
                        <a:rPr lang="en-US" sz="1800" dirty="0"/>
                        <a:t>AB-111</a:t>
                      </a:r>
                    </a:p>
                  </a:txBody>
                  <a:tcPr marL="86360" marR="86360" marT="45725" marB="45725"/>
                </a:tc>
                <a:tc>
                  <a:txBody>
                    <a:bodyPr/>
                    <a:lstStyle/>
                    <a:p>
                      <a:r>
                        <a:rPr lang="en-US" sz="1800" dirty="0"/>
                        <a:t>75</a:t>
                      </a:r>
                    </a:p>
                  </a:txBody>
                  <a:tcPr marL="86360" marR="86360" marT="45725" marB="45725">
                    <a:solidFill>
                      <a:srgbClr val="FFFF00"/>
                    </a:solidFill>
                  </a:tcPr>
                </a:tc>
                <a:tc>
                  <a:txBody>
                    <a:bodyPr/>
                    <a:lstStyle/>
                    <a:p>
                      <a:r>
                        <a:rPr lang="en-US" sz="1800" dirty="0"/>
                        <a:t>100</a:t>
                      </a:r>
                    </a:p>
                  </a:txBody>
                  <a:tcPr marL="86360" marR="86360" marT="45725" marB="45725"/>
                </a:tc>
                <a:tc>
                  <a:txBody>
                    <a:bodyPr/>
                    <a:lstStyle/>
                    <a:p>
                      <a:r>
                        <a:rPr lang="en-US" sz="1800" dirty="0"/>
                        <a:t>7500</a:t>
                      </a:r>
                    </a:p>
                  </a:txBody>
                  <a:tcPr marL="86360" marR="86360" marT="45725" marB="45725">
                    <a:solidFill>
                      <a:srgbClr val="00B0F0"/>
                    </a:solidFill>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36315C5B-DCAB-4A66-B083-1CFA3AA58946}"/>
              </a:ext>
            </a:extLst>
          </p:cNvPr>
          <p:cNvSpPr>
            <a:spLocks noGrp="1" noChangeArrowheads="1"/>
          </p:cNvSpPr>
          <p:nvPr>
            <p:ph type="title"/>
          </p:nvPr>
        </p:nvSpPr>
        <p:spPr>
          <a:xfrm>
            <a:off x="1066800" y="228600"/>
            <a:ext cx="7793038" cy="1143000"/>
          </a:xfrm>
        </p:spPr>
        <p:txBody>
          <a:bodyPr/>
          <a:lstStyle/>
          <a:p>
            <a:r>
              <a:rPr lang="en-US" altLang="en-US"/>
              <a:t>3</a:t>
            </a:r>
            <a:r>
              <a:rPr lang="en-US" altLang="en-US" baseline="30000"/>
              <a:t>rd</a:t>
            </a:r>
            <a:r>
              <a:rPr lang="en-US" altLang="en-US"/>
              <a:t> Normal Form Example</a:t>
            </a:r>
          </a:p>
        </p:txBody>
      </p:sp>
      <p:sp>
        <p:nvSpPr>
          <p:cNvPr id="80898" name="Slide Number Placeholder 3">
            <a:extLst>
              <a:ext uri="{FF2B5EF4-FFF2-40B4-BE49-F238E27FC236}">
                <a16:creationId xmlns:a16="http://schemas.microsoft.com/office/drawing/2014/main" id="{C602505E-2046-4524-8865-2FC2EE9DBBC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6FE72C1B-D72A-4A9C-BB32-36492AF7C76A}" type="slidenum">
              <a:rPr lang="en-US" altLang="en-US" sz="1400"/>
              <a:pPr>
                <a:spcBef>
                  <a:spcPct val="0"/>
                </a:spcBef>
                <a:buClrTx/>
                <a:buFontTx/>
                <a:buNone/>
              </a:pPr>
              <a:t>34</a:t>
            </a:fld>
            <a:endParaRPr lang="en-US" altLang="en-US" sz="1400"/>
          </a:p>
        </p:txBody>
      </p:sp>
      <p:graphicFrame>
        <p:nvGraphicFramePr>
          <p:cNvPr id="5" name="Content Placeholder 3">
            <a:extLst>
              <a:ext uri="{FF2B5EF4-FFF2-40B4-BE49-F238E27FC236}">
                <a16:creationId xmlns:a16="http://schemas.microsoft.com/office/drawing/2014/main" id="{B44DE215-EA1C-CA47-92A6-544570E706EB}"/>
              </a:ext>
            </a:extLst>
          </p:cNvPr>
          <p:cNvGraphicFramePr>
            <a:graphicFrameLocks/>
          </p:cNvGraphicFramePr>
          <p:nvPr/>
        </p:nvGraphicFramePr>
        <p:xfrm>
          <a:off x="1066800" y="1295400"/>
          <a:ext cx="6248400" cy="2765429"/>
        </p:xfrm>
        <a:graphic>
          <a:graphicData uri="http://schemas.openxmlformats.org/drawingml/2006/table">
            <a:tbl>
              <a:tblPr firstRow="1" bandRow="1">
                <a:tableStyleId>{5940675A-B579-460E-94D1-54222C63F5DA}</a:tableStyleId>
              </a:tblPr>
              <a:tblGrid>
                <a:gridCol w="13716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6764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365737">
                <a:tc>
                  <a:txBody>
                    <a:bodyPr/>
                    <a:lstStyle/>
                    <a:p>
                      <a:r>
                        <a:rPr lang="en-US" sz="1800" b="1" u="sng" dirty="0"/>
                        <a:t>ORDERID</a:t>
                      </a:r>
                    </a:p>
                  </a:txBody>
                  <a:tcPr marT="45709" marB="45709"/>
                </a:tc>
                <a:tc>
                  <a:txBody>
                    <a:bodyPr/>
                    <a:lstStyle/>
                    <a:p>
                      <a:r>
                        <a:rPr lang="en-US" sz="1800" b="1" dirty="0"/>
                        <a:t>CUSTOMERID</a:t>
                      </a:r>
                    </a:p>
                  </a:txBody>
                  <a:tcPr marT="45709" marB="45709"/>
                </a:tc>
                <a:tc>
                  <a:txBody>
                    <a:bodyPr/>
                    <a:lstStyle/>
                    <a:p>
                      <a:r>
                        <a:rPr lang="en-US" sz="1800" b="1" dirty="0"/>
                        <a:t>PRODUCTID</a:t>
                      </a:r>
                    </a:p>
                  </a:txBody>
                  <a:tcPr marT="45709" marB="45709"/>
                </a:tc>
                <a:tc>
                  <a:txBody>
                    <a:bodyPr/>
                    <a:lstStyle/>
                    <a:p>
                      <a:r>
                        <a:rPr lang="en-US" sz="1800" b="1" dirty="0"/>
                        <a:t>QUANTITY</a:t>
                      </a:r>
                    </a:p>
                  </a:txBody>
                  <a:tcPr marT="45709" marB="45709"/>
                </a:tc>
                <a:extLst>
                  <a:ext uri="{0D108BD9-81ED-4DB2-BD59-A6C34878D82A}">
                    <a16:rowId xmlns:a16="http://schemas.microsoft.com/office/drawing/2014/main" val="10000"/>
                  </a:ext>
                </a:extLst>
              </a:tr>
              <a:tr h="342813">
                <a:tc>
                  <a:txBody>
                    <a:bodyPr/>
                    <a:lstStyle/>
                    <a:p>
                      <a:r>
                        <a:rPr lang="en-US" sz="1600" dirty="0"/>
                        <a:t>1</a:t>
                      </a:r>
                    </a:p>
                  </a:txBody>
                  <a:tcPr marT="45709" marB="45709"/>
                </a:tc>
                <a:tc>
                  <a:txBody>
                    <a:bodyPr/>
                    <a:lstStyle/>
                    <a:p>
                      <a:r>
                        <a:rPr lang="en-US" sz="1600" dirty="0"/>
                        <a:t>1001</a:t>
                      </a:r>
                    </a:p>
                  </a:txBody>
                  <a:tcPr marT="45709" marB="45709"/>
                </a:tc>
                <a:tc>
                  <a:txBody>
                    <a:bodyPr/>
                    <a:lstStyle/>
                    <a:p>
                      <a:r>
                        <a:rPr lang="en-US" sz="1600" dirty="0"/>
                        <a:t>AB-111</a:t>
                      </a:r>
                    </a:p>
                  </a:txBody>
                  <a:tcPr marT="45709" marB="45709"/>
                </a:tc>
                <a:tc>
                  <a:txBody>
                    <a:bodyPr/>
                    <a:lstStyle/>
                    <a:p>
                      <a:r>
                        <a:rPr lang="en-US" sz="1600" dirty="0"/>
                        <a:t>1000</a:t>
                      </a:r>
                    </a:p>
                  </a:txBody>
                  <a:tcPr marT="45709" marB="45709"/>
                </a:tc>
                <a:extLst>
                  <a:ext uri="{0D108BD9-81ED-4DB2-BD59-A6C34878D82A}">
                    <a16:rowId xmlns:a16="http://schemas.microsoft.com/office/drawing/2014/main" val="10001"/>
                  </a:ext>
                </a:extLst>
              </a:tr>
              <a:tr h="342813">
                <a:tc>
                  <a:txBody>
                    <a:bodyPr/>
                    <a:lstStyle/>
                    <a:p>
                      <a:r>
                        <a:rPr lang="en-US" sz="1600" dirty="0"/>
                        <a:t>2</a:t>
                      </a:r>
                    </a:p>
                  </a:txBody>
                  <a:tcPr marT="45709" marB="45709"/>
                </a:tc>
                <a:tc>
                  <a:txBody>
                    <a:bodyPr/>
                    <a:lstStyle/>
                    <a:p>
                      <a:r>
                        <a:rPr lang="en-US" sz="1600" dirty="0"/>
                        <a:t>1002</a:t>
                      </a:r>
                    </a:p>
                  </a:txBody>
                  <a:tcPr marT="45709" marB="45709"/>
                </a:tc>
                <a:tc>
                  <a:txBody>
                    <a:bodyPr/>
                    <a:lstStyle/>
                    <a:p>
                      <a:r>
                        <a:rPr lang="en-US" sz="1600" dirty="0"/>
                        <a:t>AB-111</a:t>
                      </a:r>
                    </a:p>
                  </a:txBody>
                  <a:tcPr marT="45709" marB="45709"/>
                </a:tc>
                <a:tc>
                  <a:txBody>
                    <a:bodyPr/>
                    <a:lstStyle/>
                    <a:p>
                      <a:r>
                        <a:rPr lang="en-US" sz="1600" dirty="0"/>
                        <a:t>500</a:t>
                      </a:r>
                    </a:p>
                  </a:txBody>
                  <a:tcPr marT="45709" marB="45709"/>
                </a:tc>
                <a:extLst>
                  <a:ext uri="{0D108BD9-81ED-4DB2-BD59-A6C34878D82A}">
                    <a16:rowId xmlns:a16="http://schemas.microsoft.com/office/drawing/2014/main" val="10002"/>
                  </a:ext>
                </a:extLst>
              </a:tr>
              <a:tr h="342813">
                <a:tc>
                  <a:txBody>
                    <a:bodyPr/>
                    <a:lstStyle/>
                    <a:p>
                      <a:r>
                        <a:rPr lang="en-US" sz="1600" dirty="0"/>
                        <a:t>3</a:t>
                      </a:r>
                    </a:p>
                  </a:txBody>
                  <a:tcPr marT="45709" marB="45709"/>
                </a:tc>
                <a:tc>
                  <a:txBody>
                    <a:bodyPr/>
                    <a:lstStyle/>
                    <a:p>
                      <a:r>
                        <a:rPr lang="en-US" sz="1600" dirty="0"/>
                        <a:t>1001</a:t>
                      </a:r>
                    </a:p>
                  </a:txBody>
                  <a:tcPr marT="45709" marB="45709"/>
                </a:tc>
                <a:tc>
                  <a:txBody>
                    <a:bodyPr/>
                    <a:lstStyle/>
                    <a:p>
                      <a:r>
                        <a:rPr lang="en-US" sz="1600" dirty="0"/>
                        <a:t>ZA-245</a:t>
                      </a:r>
                    </a:p>
                  </a:txBody>
                  <a:tcPr marT="45709" marB="45709"/>
                </a:tc>
                <a:tc>
                  <a:txBody>
                    <a:bodyPr/>
                    <a:lstStyle/>
                    <a:p>
                      <a:r>
                        <a:rPr lang="en-US" sz="1600" dirty="0"/>
                        <a:t>100</a:t>
                      </a:r>
                    </a:p>
                  </a:txBody>
                  <a:tcPr marT="45709" marB="45709"/>
                </a:tc>
                <a:extLst>
                  <a:ext uri="{0D108BD9-81ED-4DB2-BD59-A6C34878D82A}">
                    <a16:rowId xmlns:a16="http://schemas.microsoft.com/office/drawing/2014/main" val="10003"/>
                  </a:ext>
                </a:extLst>
              </a:tr>
              <a:tr h="342813">
                <a:tc>
                  <a:txBody>
                    <a:bodyPr/>
                    <a:lstStyle/>
                    <a:p>
                      <a:r>
                        <a:rPr lang="en-US" sz="1600" dirty="0"/>
                        <a:t>4</a:t>
                      </a:r>
                    </a:p>
                  </a:txBody>
                  <a:tcPr marT="45709" marB="45709"/>
                </a:tc>
                <a:tc>
                  <a:txBody>
                    <a:bodyPr/>
                    <a:lstStyle/>
                    <a:p>
                      <a:r>
                        <a:rPr lang="en-US" sz="1600" dirty="0"/>
                        <a:t>1003</a:t>
                      </a:r>
                    </a:p>
                  </a:txBody>
                  <a:tcPr marT="45709" marB="45709"/>
                </a:tc>
                <a:tc>
                  <a:txBody>
                    <a:bodyPr/>
                    <a:lstStyle/>
                    <a:p>
                      <a:r>
                        <a:rPr lang="en-US" sz="1600" dirty="0"/>
                        <a:t>MB-153</a:t>
                      </a:r>
                    </a:p>
                  </a:txBody>
                  <a:tcPr marT="45709" marB="45709"/>
                </a:tc>
                <a:tc>
                  <a:txBody>
                    <a:bodyPr/>
                    <a:lstStyle/>
                    <a:p>
                      <a:r>
                        <a:rPr lang="en-US" sz="1600" dirty="0"/>
                        <a:t>25</a:t>
                      </a:r>
                    </a:p>
                  </a:txBody>
                  <a:tcPr marT="45709" marB="45709"/>
                </a:tc>
                <a:extLst>
                  <a:ext uri="{0D108BD9-81ED-4DB2-BD59-A6C34878D82A}">
                    <a16:rowId xmlns:a16="http://schemas.microsoft.com/office/drawing/2014/main" val="10004"/>
                  </a:ext>
                </a:extLst>
              </a:tr>
              <a:tr h="342813">
                <a:tc>
                  <a:txBody>
                    <a:bodyPr/>
                    <a:lstStyle/>
                    <a:p>
                      <a:r>
                        <a:rPr lang="en-US" sz="1600" dirty="0"/>
                        <a:t>5</a:t>
                      </a:r>
                    </a:p>
                  </a:txBody>
                  <a:tcPr marT="45709" marB="45709"/>
                </a:tc>
                <a:tc>
                  <a:txBody>
                    <a:bodyPr/>
                    <a:lstStyle/>
                    <a:p>
                      <a:r>
                        <a:rPr lang="en-US" sz="1600" dirty="0"/>
                        <a:t>1004</a:t>
                      </a:r>
                    </a:p>
                  </a:txBody>
                  <a:tcPr marT="45709" marB="45709"/>
                </a:tc>
                <a:tc>
                  <a:txBody>
                    <a:bodyPr/>
                    <a:lstStyle/>
                    <a:p>
                      <a:r>
                        <a:rPr lang="en-US" sz="1600" dirty="0"/>
                        <a:t>ZA-245</a:t>
                      </a:r>
                    </a:p>
                  </a:txBody>
                  <a:tcPr marT="45709" marB="45709"/>
                </a:tc>
                <a:tc>
                  <a:txBody>
                    <a:bodyPr/>
                    <a:lstStyle/>
                    <a:p>
                      <a:r>
                        <a:rPr lang="en-US" sz="1600" dirty="0"/>
                        <a:t>10</a:t>
                      </a:r>
                    </a:p>
                  </a:txBody>
                  <a:tcPr marT="45709" marB="45709"/>
                </a:tc>
                <a:extLst>
                  <a:ext uri="{0D108BD9-81ED-4DB2-BD59-A6C34878D82A}">
                    <a16:rowId xmlns:a16="http://schemas.microsoft.com/office/drawing/2014/main" val="10005"/>
                  </a:ext>
                </a:extLst>
              </a:tr>
              <a:tr h="342813">
                <a:tc>
                  <a:txBody>
                    <a:bodyPr/>
                    <a:lstStyle/>
                    <a:p>
                      <a:r>
                        <a:rPr lang="en-US" sz="1600" dirty="0"/>
                        <a:t>6</a:t>
                      </a:r>
                    </a:p>
                  </a:txBody>
                  <a:tcPr marT="45709" marB="45709"/>
                </a:tc>
                <a:tc>
                  <a:txBody>
                    <a:bodyPr/>
                    <a:lstStyle/>
                    <a:p>
                      <a:r>
                        <a:rPr lang="en-US" sz="1600" dirty="0"/>
                        <a:t>1002</a:t>
                      </a:r>
                    </a:p>
                  </a:txBody>
                  <a:tcPr marT="45709" marB="45709"/>
                </a:tc>
                <a:tc>
                  <a:txBody>
                    <a:bodyPr/>
                    <a:lstStyle/>
                    <a:p>
                      <a:r>
                        <a:rPr lang="en-US" sz="1600" dirty="0"/>
                        <a:t>ZA-245</a:t>
                      </a:r>
                    </a:p>
                  </a:txBody>
                  <a:tcPr marT="45709" marB="45709"/>
                </a:tc>
                <a:tc>
                  <a:txBody>
                    <a:bodyPr/>
                    <a:lstStyle/>
                    <a:p>
                      <a:r>
                        <a:rPr lang="en-US" sz="1600" dirty="0"/>
                        <a:t>50</a:t>
                      </a:r>
                    </a:p>
                  </a:txBody>
                  <a:tcPr marT="45709" marB="45709"/>
                </a:tc>
                <a:extLst>
                  <a:ext uri="{0D108BD9-81ED-4DB2-BD59-A6C34878D82A}">
                    <a16:rowId xmlns:a16="http://schemas.microsoft.com/office/drawing/2014/main" val="10006"/>
                  </a:ext>
                </a:extLst>
              </a:tr>
              <a:tr h="342813">
                <a:tc>
                  <a:txBody>
                    <a:bodyPr/>
                    <a:lstStyle/>
                    <a:p>
                      <a:r>
                        <a:rPr lang="en-US" sz="1600" dirty="0"/>
                        <a:t>7</a:t>
                      </a:r>
                    </a:p>
                  </a:txBody>
                  <a:tcPr marT="45709" marB="45709"/>
                </a:tc>
                <a:tc>
                  <a:txBody>
                    <a:bodyPr/>
                    <a:lstStyle/>
                    <a:p>
                      <a:r>
                        <a:rPr lang="en-US" sz="1600" dirty="0"/>
                        <a:t>1001</a:t>
                      </a:r>
                    </a:p>
                  </a:txBody>
                  <a:tcPr marT="45709" marB="45709"/>
                </a:tc>
                <a:tc>
                  <a:txBody>
                    <a:bodyPr/>
                    <a:lstStyle/>
                    <a:p>
                      <a:r>
                        <a:rPr lang="en-US" sz="1600" dirty="0"/>
                        <a:t>AB-111</a:t>
                      </a:r>
                    </a:p>
                  </a:txBody>
                  <a:tcPr marT="45709" marB="45709"/>
                </a:tc>
                <a:tc>
                  <a:txBody>
                    <a:bodyPr/>
                    <a:lstStyle/>
                    <a:p>
                      <a:r>
                        <a:rPr lang="en-US" sz="1600" dirty="0"/>
                        <a:t>100</a:t>
                      </a:r>
                    </a:p>
                  </a:txBody>
                  <a:tcPr marT="45709" marB="45709"/>
                </a:tc>
                <a:extLst>
                  <a:ext uri="{0D108BD9-81ED-4DB2-BD59-A6C34878D82A}">
                    <a16:rowId xmlns:a16="http://schemas.microsoft.com/office/drawing/2014/main" val="10007"/>
                  </a:ext>
                </a:extLst>
              </a:tr>
            </a:tbl>
          </a:graphicData>
        </a:graphic>
      </p:graphicFrame>
      <p:sp>
        <p:nvSpPr>
          <p:cNvPr id="6" name="TextBox 5">
            <a:extLst>
              <a:ext uri="{FF2B5EF4-FFF2-40B4-BE49-F238E27FC236}">
                <a16:creationId xmlns:a16="http://schemas.microsoft.com/office/drawing/2014/main" id="{FC7DFECC-6BCF-8343-A6BB-12DF19C7EE57}"/>
              </a:ext>
            </a:extLst>
          </p:cNvPr>
          <p:cNvSpPr txBox="1"/>
          <p:nvPr/>
        </p:nvSpPr>
        <p:spPr>
          <a:xfrm>
            <a:off x="605135" y="1524000"/>
            <a:ext cx="461665" cy="2438400"/>
          </a:xfrm>
          <a:prstGeom prst="rect">
            <a:avLst/>
          </a:prstGeom>
          <a:noFill/>
        </p:spPr>
        <p:txBody>
          <a:bodyPr vert="vert270">
            <a:spAutoFit/>
          </a:bodyPr>
          <a:lstStyle/>
          <a:p>
            <a:pPr algn="ctr">
              <a:defRPr/>
            </a:pPr>
            <a:r>
              <a:rPr lang="en-US" dirty="0">
                <a:latin typeface="Arial" charset="0"/>
                <a:cs typeface="+mn-cs"/>
              </a:rPr>
              <a:t>Order Table</a:t>
            </a:r>
          </a:p>
        </p:txBody>
      </p:sp>
      <p:graphicFrame>
        <p:nvGraphicFramePr>
          <p:cNvPr id="7" name="Table 6">
            <a:extLst>
              <a:ext uri="{FF2B5EF4-FFF2-40B4-BE49-F238E27FC236}">
                <a16:creationId xmlns:a16="http://schemas.microsoft.com/office/drawing/2014/main" id="{95362BE4-AA25-8C47-AB96-574CDEC9A612}"/>
              </a:ext>
            </a:extLst>
          </p:cNvPr>
          <p:cNvGraphicFramePr>
            <a:graphicFrameLocks noGrp="1"/>
          </p:cNvGraphicFramePr>
          <p:nvPr/>
        </p:nvGraphicFramePr>
        <p:xfrm>
          <a:off x="3657600" y="4114800"/>
          <a:ext cx="4576762" cy="2713036"/>
        </p:xfrm>
        <a:graphic>
          <a:graphicData uri="http://schemas.openxmlformats.org/drawingml/2006/table">
            <a:tbl>
              <a:tblPr firstRow="1" bandRow="1">
                <a:tableStyleId>{5940675A-B579-460E-94D1-54222C63F5DA}</a:tableStyleId>
              </a:tblPr>
              <a:tblGrid>
                <a:gridCol w="1554372">
                  <a:extLst>
                    <a:ext uri="{9D8B030D-6E8A-4147-A177-3AD203B41FA5}">
                      <a16:colId xmlns:a16="http://schemas.microsoft.com/office/drawing/2014/main" val="20000"/>
                    </a:ext>
                  </a:extLst>
                </a:gridCol>
                <a:gridCol w="1496803">
                  <a:extLst>
                    <a:ext uri="{9D8B030D-6E8A-4147-A177-3AD203B41FA5}">
                      <a16:colId xmlns:a16="http://schemas.microsoft.com/office/drawing/2014/main" val="20001"/>
                    </a:ext>
                  </a:extLst>
                </a:gridCol>
                <a:gridCol w="1525587">
                  <a:extLst>
                    <a:ext uri="{9D8B030D-6E8A-4147-A177-3AD203B41FA5}">
                      <a16:colId xmlns:a16="http://schemas.microsoft.com/office/drawing/2014/main" val="20002"/>
                    </a:ext>
                  </a:extLst>
                </a:gridCol>
              </a:tblGrid>
              <a:tr h="365803">
                <a:tc>
                  <a:txBody>
                    <a:bodyPr/>
                    <a:lstStyle/>
                    <a:p>
                      <a:r>
                        <a:rPr lang="en-US" sz="1800" b="1" u="sng" dirty="0"/>
                        <a:t>PRODUCTID</a:t>
                      </a:r>
                    </a:p>
                  </a:txBody>
                  <a:tcPr marL="91446" marR="91446" marT="45725" marB="45725"/>
                </a:tc>
                <a:tc>
                  <a:txBody>
                    <a:bodyPr/>
                    <a:lstStyle/>
                    <a:p>
                      <a:r>
                        <a:rPr lang="en-US" sz="1800" b="1" u="sng" dirty="0"/>
                        <a:t>QUANTITY</a:t>
                      </a:r>
                    </a:p>
                  </a:txBody>
                  <a:tcPr marL="91446" marR="91446" marT="45725" marB="45725"/>
                </a:tc>
                <a:tc>
                  <a:txBody>
                    <a:bodyPr/>
                    <a:lstStyle/>
                    <a:p>
                      <a:r>
                        <a:rPr lang="en-US" sz="1800" b="1" dirty="0"/>
                        <a:t>PRICE</a:t>
                      </a:r>
                    </a:p>
                  </a:txBody>
                  <a:tcPr marL="91446" marR="91446" marT="45725" marB="45725"/>
                </a:tc>
                <a:extLst>
                  <a:ext uri="{0D108BD9-81ED-4DB2-BD59-A6C34878D82A}">
                    <a16:rowId xmlns:a16="http://schemas.microsoft.com/office/drawing/2014/main" val="10000"/>
                  </a:ext>
                </a:extLst>
              </a:tr>
              <a:tr h="335319">
                <a:tc>
                  <a:txBody>
                    <a:bodyPr/>
                    <a:lstStyle/>
                    <a:p>
                      <a:r>
                        <a:rPr lang="en-US" sz="1600" dirty="0"/>
                        <a:t>AB-111</a:t>
                      </a:r>
                    </a:p>
                  </a:txBody>
                  <a:tcPr marL="91446" marR="91446" marT="45725" marB="45725"/>
                </a:tc>
                <a:tc>
                  <a:txBody>
                    <a:bodyPr/>
                    <a:lstStyle/>
                    <a:p>
                      <a:r>
                        <a:rPr lang="en-US" sz="1600" dirty="0"/>
                        <a:t>1</a:t>
                      </a:r>
                    </a:p>
                  </a:txBody>
                  <a:tcPr marL="91446" marR="91446" marT="45725" marB="45725"/>
                </a:tc>
                <a:tc>
                  <a:txBody>
                    <a:bodyPr/>
                    <a:lstStyle/>
                    <a:p>
                      <a:r>
                        <a:rPr lang="en-US" sz="1600" dirty="0"/>
                        <a:t>75</a:t>
                      </a:r>
                    </a:p>
                  </a:txBody>
                  <a:tcPr marL="91446" marR="91446" marT="45725" marB="45725"/>
                </a:tc>
                <a:extLst>
                  <a:ext uri="{0D108BD9-81ED-4DB2-BD59-A6C34878D82A}">
                    <a16:rowId xmlns:a16="http://schemas.microsoft.com/office/drawing/2014/main" val="10001"/>
                  </a:ext>
                </a:extLst>
              </a:tr>
              <a:tr h="335319">
                <a:tc>
                  <a:txBody>
                    <a:bodyPr/>
                    <a:lstStyle/>
                    <a:p>
                      <a:r>
                        <a:rPr lang="en-US" sz="1600" dirty="0"/>
                        <a:t>AB-111</a:t>
                      </a:r>
                    </a:p>
                  </a:txBody>
                  <a:tcPr marL="91446" marR="91446" marT="45725" marB="45725"/>
                </a:tc>
                <a:tc>
                  <a:txBody>
                    <a:bodyPr/>
                    <a:lstStyle/>
                    <a:p>
                      <a:r>
                        <a:rPr lang="en-US" sz="1600" dirty="0"/>
                        <a:t>101</a:t>
                      </a:r>
                    </a:p>
                  </a:txBody>
                  <a:tcPr marL="91446" marR="91446" marT="45725" marB="45725"/>
                </a:tc>
                <a:tc>
                  <a:txBody>
                    <a:bodyPr/>
                    <a:lstStyle/>
                    <a:p>
                      <a:r>
                        <a:rPr lang="en-US" sz="1600" dirty="0"/>
                        <a:t>60</a:t>
                      </a:r>
                    </a:p>
                  </a:txBody>
                  <a:tcPr marL="91446" marR="91446" marT="45725" marB="45725"/>
                </a:tc>
                <a:extLst>
                  <a:ext uri="{0D108BD9-81ED-4DB2-BD59-A6C34878D82A}">
                    <a16:rowId xmlns:a16="http://schemas.microsoft.com/office/drawing/2014/main" val="10002"/>
                  </a:ext>
                </a:extLst>
              </a:tr>
              <a:tr h="335319">
                <a:tc>
                  <a:txBody>
                    <a:bodyPr/>
                    <a:lstStyle/>
                    <a:p>
                      <a:r>
                        <a:rPr lang="en-US" sz="1600" dirty="0"/>
                        <a:t>AB-111</a:t>
                      </a:r>
                    </a:p>
                  </a:txBody>
                  <a:tcPr marL="91446" marR="91446" marT="45725" marB="45725"/>
                </a:tc>
                <a:tc>
                  <a:txBody>
                    <a:bodyPr/>
                    <a:lstStyle/>
                    <a:p>
                      <a:r>
                        <a:rPr lang="en-US" sz="1600" dirty="0"/>
                        <a:t>501</a:t>
                      </a:r>
                    </a:p>
                  </a:txBody>
                  <a:tcPr marL="91446" marR="91446" marT="45725" marB="45725"/>
                </a:tc>
                <a:tc>
                  <a:txBody>
                    <a:bodyPr/>
                    <a:lstStyle/>
                    <a:p>
                      <a:r>
                        <a:rPr lang="en-US" sz="1600" dirty="0"/>
                        <a:t>50</a:t>
                      </a:r>
                    </a:p>
                  </a:txBody>
                  <a:tcPr marL="91446" marR="91446" marT="45725" marB="45725"/>
                </a:tc>
                <a:extLst>
                  <a:ext uri="{0D108BD9-81ED-4DB2-BD59-A6C34878D82A}">
                    <a16:rowId xmlns:a16="http://schemas.microsoft.com/office/drawing/2014/main" val="10003"/>
                  </a:ext>
                </a:extLst>
              </a:tr>
              <a:tr h="335319">
                <a:tc>
                  <a:txBody>
                    <a:bodyPr/>
                    <a:lstStyle/>
                    <a:p>
                      <a:r>
                        <a:rPr lang="en-US" sz="1600" dirty="0"/>
                        <a:t>ZA-245</a:t>
                      </a:r>
                    </a:p>
                  </a:txBody>
                  <a:tcPr marL="91446" marR="91446" marT="45725" marB="45725"/>
                </a:tc>
                <a:tc>
                  <a:txBody>
                    <a:bodyPr/>
                    <a:lstStyle/>
                    <a:p>
                      <a:r>
                        <a:rPr lang="en-US" sz="1600" dirty="0"/>
                        <a:t>1</a:t>
                      </a:r>
                    </a:p>
                  </a:txBody>
                  <a:tcPr marL="91446" marR="91446" marT="45725" marB="45725"/>
                </a:tc>
                <a:tc>
                  <a:txBody>
                    <a:bodyPr/>
                    <a:lstStyle/>
                    <a:p>
                      <a:r>
                        <a:rPr lang="en-US" sz="1600" dirty="0"/>
                        <a:t>42</a:t>
                      </a:r>
                    </a:p>
                  </a:txBody>
                  <a:tcPr marL="91446" marR="91446" marT="45725" marB="45725"/>
                </a:tc>
                <a:extLst>
                  <a:ext uri="{0D108BD9-81ED-4DB2-BD59-A6C34878D82A}">
                    <a16:rowId xmlns:a16="http://schemas.microsoft.com/office/drawing/2014/main" val="10004"/>
                  </a:ext>
                </a:extLst>
              </a:tr>
              <a:tr h="335319">
                <a:tc>
                  <a:txBody>
                    <a:bodyPr/>
                    <a:lstStyle/>
                    <a:p>
                      <a:r>
                        <a:rPr lang="en-US" sz="1600" dirty="0"/>
                        <a:t>ZA-245</a:t>
                      </a:r>
                    </a:p>
                  </a:txBody>
                  <a:tcPr marL="91446" marR="91446" marT="45725" marB="45725"/>
                </a:tc>
                <a:tc>
                  <a:txBody>
                    <a:bodyPr/>
                    <a:lstStyle/>
                    <a:p>
                      <a:r>
                        <a:rPr lang="en-US" sz="1600" dirty="0"/>
                        <a:t>11</a:t>
                      </a:r>
                    </a:p>
                  </a:txBody>
                  <a:tcPr marL="91446" marR="91446" marT="45725" marB="45725"/>
                </a:tc>
                <a:tc>
                  <a:txBody>
                    <a:bodyPr/>
                    <a:lstStyle/>
                    <a:p>
                      <a:r>
                        <a:rPr lang="en-US" sz="1600" dirty="0"/>
                        <a:t>40</a:t>
                      </a:r>
                    </a:p>
                  </a:txBody>
                  <a:tcPr marL="91446" marR="91446" marT="45725" marB="45725"/>
                </a:tc>
                <a:extLst>
                  <a:ext uri="{0D108BD9-81ED-4DB2-BD59-A6C34878D82A}">
                    <a16:rowId xmlns:a16="http://schemas.microsoft.com/office/drawing/2014/main" val="10005"/>
                  </a:ext>
                </a:extLst>
              </a:tr>
              <a:tr h="335319">
                <a:tc>
                  <a:txBody>
                    <a:bodyPr/>
                    <a:lstStyle/>
                    <a:p>
                      <a:r>
                        <a:rPr lang="en-US" sz="1600" dirty="0"/>
                        <a:t>ZA-245</a:t>
                      </a:r>
                    </a:p>
                  </a:txBody>
                  <a:tcPr marL="91446" marR="91446" marT="45725" marB="45725"/>
                </a:tc>
                <a:tc>
                  <a:txBody>
                    <a:bodyPr/>
                    <a:lstStyle/>
                    <a:p>
                      <a:r>
                        <a:rPr lang="en-US" sz="1600" dirty="0"/>
                        <a:t>51</a:t>
                      </a:r>
                    </a:p>
                  </a:txBody>
                  <a:tcPr marL="91446" marR="91446" marT="45725" marB="45725"/>
                </a:tc>
                <a:tc>
                  <a:txBody>
                    <a:bodyPr/>
                    <a:lstStyle/>
                    <a:p>
                      <a:r>
                        <a:rPr lang="en-US" sz="1600" dirty="0"/>
                        <a:t>35</a:t>
                      </a:r>
                    </a:p>
                  </a:txBody>
                  <a:tcPr marL="91446" marR="91446" marT="45725" marB="45725"/>
                </a:tc>
                <a:extLst>
                  <a:ext uri="{0D108BD9-81ED-4DB2-BD59-A6C34878D82A}">
                    <a16:rowId xmlns:a16="http://schemas.microsoft.com/office/drawing/2014/main" val="10006"/>
                  </a:ext>
                </a:extLst>
              </a:tr>
              <a:tr h="335319">
                <a:tc>
                  <a:txBody>
                    <a:bodyPr/>
                    <a:lstStyle/>
                    <a:p>
                      <a:r>
                        <a:rPr lang="en-US" sz="1600" dirty="0"/>
                        <a:t>MB-153</a:t>
                      </a:r>
                    </a:p>
                  </a:txBody>
                  <a:tcPr marL="91446" marR="91446" marT="45725" marB="45725"/>
                </a:tc>
                <a:tc>
                  <a:txBody>
                    <a:bodyPr/>
                    <a:lstStyle/>
                    <a:p>
                      <a:r>
                        <a:rPr lang="en-US" sz="1600" dirty="0"/>
                        <a:t>1</a:t>
                      </a:r>
                    </a:p>
                  </a:txBody>
                  <a:tcPr marL="91446" marR="91446" marT="45725" marB="45725"/>
                </a:tc>
                <a:tc>
                  <a:txBody>
                    <a:bodyPr/>
                    <a:lstStyle/>
                    <a:p>
                      <a:r>
                        <a:rPr lang="en-US" sz="1600" dirty="0"/>
                        <a:t>82</a:t>
                      </a:r>
                    </a:p>
                  </a:txBody>
                  <a:tcPr marL="91446" marR="91446" marT="45725" marB="45725"/>
                </a:tc>
                <a:extLst>
                  <a:ext uri="{0D108BD9-81ED-4DB2-BD59-A6C34878D82A}">
                    <a16:rowId xmlns:a16="http://schemas.microsoft.com/office/drawing/2014/main" val="10007"/>
                  </a:ext>
                </a:extLst>
              </a:tr>
            </a:tbl>
          </a:graphicData>
        </a:graphic>
      </p:graphicFrame>
      <p:sp>
        <p:nvSpPr>
          <p:cNvPr id="8" name="TextBox 7">
            <a:extLst>
              <a:ext uri="{FF2B5EF4-FFF2-40B4-BE49-F238E27FC236}">
                <a16:creationId xmlns:a16="http://schemas.microsoft.com/office/drawing/2014/main" id="{0C6ABF8F-E70B-254A-A6B2-9E1AFCED9351}"/>
              </a:ext>
            </a:extLst>
          </p:cNvPr>
          <p:cNvSpPr txBox="1"/>
          <p:nvPr/>
        </p:nvSpPr>
        <p:spPr>
          <a:xfrm>
            <a:off x="3195935" y="4267200"/>
            <a:ext cx="461665" cy="2438400"/>
          </a:xfrm>
          <a:prstGeom prst="rect">
            <a:avLst/>
          </a:prstGeom>
          <a:noFill/>
        </p:spPr>
        <p:txBody>
          <a:bodyPr vert="vert270">
            <a:spAutoFit/>
          </a:bodyPr>
          <a:lstStyle/>
          <a:p>
            <a:pPr algn="ctr">
              <a:defRPr/>
            </a:pPr>
            <a:r>
              <a:rPr lang="en-US" dirty="0">
                <a:latin typeface="Arial" charset="0"/>
                <a:cs typeface="+mn-cs"/>
              </a:rPr>
              <a:t>Pricing List Table</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E0A38E32-04A2-4C24-B670-5DCE149AD7A6}"/>
              </a:ext>
            </a:extLst>
          </p:cNvPr>
          <p:cNvSpPr>
            <a:spLocks noGrp="1" noChangeArrowheads="1"/>
          </p:cNvSpPr>
          <p:nvPr>
            <p:ph type="title"/>
          </p:nvPr>
        </p:nvSpPr>
        <p:spPr/>
        <p:txBody>
          <a:bodyPr/>
          <a:lstStyle/>
          <a:p>
            <a:r>
              <a:rPr lang="en-US" altLang="en-US"/>
              <a:t>Summary of 1NF, 2NF, and 3NF</a:t>
            </a:r>
          </a:p>
        </p:txBody>
      </p:sp>
      <p:sp>
        <p:nvSpPr>
          <p:cNvPr id="82946" name="Content Placeholder 2">
            <a:extLst>
              <a:ext uri="{FF2B5EF4-FFF2-40B4-BE49-F238E27FC236}">
                <a16:creationId xmlns:a16="http://schemas.microsoft.com/office/drawing/2014/main" id="{8CA3A356-D5D6-460B-8854-0976C27D5CC1}"/>
              </a:ext>
            </a:extLst>
          </p:cNvPr>
          <p:cNvSpPr>
            <a:spLocks noGrp="1" noChangeArrowheads="1"/>
          </p:cNvSpPr>
          <p:nvPr>
            <p:ph idx="1"/>
          </p:nvPr>
        </p:nvSpPr>
        <p:spPr/>
        <p:txBody>
          <a:bodyPr/>
          <a:lstStyle/>
          <a:p>
            <a:r>
              <a:rPr lang="en-US" altLang="en-US" sz="2400"/>
              <a:t>A database is in 3NF if:</a:t>
            </a:r>
          </a:p>
          <a:p>
            <a:pPr lvl="1"/>
            <a:r>
              <a:rPr lang="en-US" altLang="en-US" sz="2000"/>
              <a:t>It is in 2NF</a:t>
            </a:r>
          </a:p>
          <a:p>
            <a:pPr lvl="1"/>
            <a:r>
              <a:rPr lang="en-US" altLang="en-US" sz="2000"/>
              <a:t>It has no transitive dependencies</a:t>
            </a:r>
          </a:p>
          <a:p>
            <a:r>
              <a:rPr lang="en-US" altLang="en-US" sz="2400"/>
              <a:t>A database is in 2NF if:</a:t>
            </a:r>
          </a:p>
          <a:p>
            <a:pPr lvl="1"/>
            <a:r>
              <a:rPr lang="en-US" altLang="en-US" sz="2000"/>
              <a:t>It is in 1NF</a:t>
            </a:r>
          </a:p>
          <a:p>
            <a:pPr lvl="1"/>
            <a:r>
              <a:rPr lang="en-US" altLang="en-US" sz="2000"/>
              <a:t>There is no repeating data in its tables</a:t>
            </a:r>
          </a:p>
          <a:p>
            <a:r>
              <a:rPr lang="en-US" altLang="en-US" sz="2400"/>
              <a:t>A database is in 1NF if:</a:t>
            </a:r>
          </a:p>
          <a:p>
            <a:pPr lvl="1"/>
            <a:r>
              <a:rPr lang="en-US" altLang="en-US" sz="2000"/>
              <a:t>All rows have a unique primary key</a:t>
            </a:r>
          </a:p>
          <a:p>
            <a:pPr lvl="1"/>
            <a:r>
              <a:rPr lang="en-US" altLang="en-US" sz="2000"/>
              <a:t>The values in each column of a table are atomic</a:t>
            </a:r>
          </a:p>
          <a:p>
            <a:pPr lvl="1"/>
            <a:r>
              <a:rPr lang="en-US" altLang="en-US" sz="2000"/>
              <a:t>There are no multiple columns (e.g., EMPLOYEE1, EMPLOYEE2…)</a:t>
            </a:r>
          </a:p>
          <a:p>
            <a:endParaRPr lang="en-US" altLang="en-US"/>
          </a:p>
        </p:txBody>
      </p:sp>
      <p:sp>
        <p:nvSpPr>
          <p:cNvPr id="82947" name="Slide Number Placeholder 3">
            <a:extLst>
              <a:ext uri="{FF2B5EF4-FFF2-40B4-BE49-F238E27FC236}">
                <a16:creationId xmlns:a16="http://schemas.microsoft.com/office/drawing/2014/main" id="{6DC212D7-A53D-4197-B6F8-0BF2D62014B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D799BA40-5273-438C-91BE-57E06ABC625B}" type="slidenum">
              <a:rPr lang="en-US" altLang="en-US" sz="1400"/>
              <a:pPr>
                <a:spcBef>
                  <a:spcPct val="0"/>
                </a:spcBef>
                <a:buClrTx/>
                <a:buFontTx/>
                <a:buNone/>
              </a:pPr>
              <a:t>35</a:t>
            </a:fld>
            <a:endParaRPr lang="en-US" altLang="en-US" sz="140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911F3B46-9F66-496E-B8E8-1BC869580FA0}"/>
              </a:ext>
            </a:extLst>
          </p:cNvPr>
          <p:cNvSpPr>
            <a:spLocks noGrp="1" noChangeArrowheads="1"/>
          </p:cNvSpPr>
          <p:nvPr>
            <p:ph type="title"/>
          </p:nvPr>
        </p:nvSpPr>
        <p:spPr/>
        <p:txBody>
          <a:bodyPr/>
          <a:lstStyle/>
          <a:p>
            <a:r>
              <a:rPr lang="en-US" altLang="en-US"/>
              <a:t>Normalization Exercise 1</a:t>
            </a:r>
          </a:p>
        </p:txBody>
      </p:sp>
      <p:sp>
        <p:nvSpPr>
          <p:cNvPr id="84994" name="Content Placeholder 2">
            <a:extLst>
              <a:ext uri="{FF2B5EF4-FFF2-40B4-BE49-F238E27FC236}">
                <a16:creationId xmlns:a16="http://schemas.microsoft.com/office/drawing/2014/main" id="{C3941F9A-4E03-4546-BC97-0D3E7576B88F}"/>
              </a:ext>
            </a:extLst>
          </p:cNvPr>
          <p:cNvSpPr>
            <a:spLocks noGrp="1" noChangeArrowheads="1"/>
          </p:cNvSpPr>
          <p:nvPr>
            <p:ph idx="1"/>
          </p:nvPr>
        </p:nvSpPr>
        <p:spPr/>
        <p:txBody>
          <a:bodyPr/>
          <a:lstStyle/>
          <a:p>
            <a:pPr marL="0" indent="0">
              <a:buFontTx/>
              <a:buNone/>
            </a:pPr>
            <a:r>
              <a:rPr lang="en-US" altLang="en-US" sz="2800"/>
              <a:t>Convert the following un-normalized table to the 3</a:t>
            </a:r>
            <a:r>
              <a:rPr lang="en-US" altLang="en-US" sz="2800" baseline="30000"/>
              <a:t>rd</a:t>
            </a:r>
            <a:r>
              <a:rPr lang="en-US" altLang="en-US" sz="2800"/>
              <a:t> NF</a:t>
            </a:r>
          </a:p>
        </p:txBody>
      </p:sp>
      <p:sp>
        <p:nvSpPr>
          <p:cNvPr id="84995" name="Slide Number Placeholder 3">
            <a:extLst>
              <a:ext uri="{FF2B5EF4-FFF2-40B4-BE49-F238E27FC236}">
                <a16:creationId xmlns:a16="http://schemas.microsoft.com/office/drawing/2014/main" id="{26ACFF4B-49DB-467A-9E86-A56B37BB3B0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FEAF507D-A76F-4684-9118-98068EDCC231}" type="slidenum">
              <a:rPr lang="en-US" altLang="en-US" sz="1400"/>
              <a:pPr>
                <a:spcBef>
                  <a:spcPct val="0"/>
                </a:spcBef>
                <a:buClrTx/>
                <a:buFontTx/>
                <a:buNone/>
              </a:pPr>
              <a:t>36</a:t>
            </a:fld>
            <a:endParaRPr lang="en-US" altLang="en-US" sz="1400"/>
          </a:p>
        </p:txBody>
      </p:sp>
      <p:pic>
        <p:nvPicPr>
          <p:cNvPr id="84996" name="Picture 2">
            <a:extLst>
              <a:ext uri="{FF2B5EF4-FFF2-40B4-BE49-F238E27FC236}">
                <a16:creationId xmlns:a16="http://schemas.microsoft.com/office/drawing/2014/main" id="{0A8369A6-FC7B-465D-A304-4F0273A8C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325" y="2667000"/>
            <a:ext cx="6543675"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a:extLst>
              <a:ext uri="{FF2B5EF4-FFF2-40B4-BE49-F238E27FC236}">
                <a16:creationId xmlns:a16="http://schemas.microsoft.com/office/drawing/2014/main" id="{24EE551D-9108-4310-BE7F-56D14B4A9BC6}"/>
              </a:ext>
            </a:extLst>
          </p:cNvPr>
          <p:cNvSpPr>
            <a:spLocks noGrp="1" noChangeArrowheads="1"/>
          </p:cNvSpPr>
          <p:nvPr>
            <p:ph type="title"/>
          </p:nvPr>
        </p:nvSpPr>
        <p:spPr/>
        <p:txBody>
          <a:bodyPr/>
          <a:lstStyle/>
          <a:p>
            <a:r>
              <a:rPr lang="en-US" altLang="en-US"/>
              <a:t>Normalization Exercise 2</a:t>
            </a:r>
          </a:p>
        </p:txBody>
      </p:sp>
      <p:sp>
        <p:nvSpPr>
          <p:cNvPr id="86018" name="Slide Number Placeholder 3">
            <a:extLst>
              <a:ext uri="{FF2B5EF4-FFF2-40B4-BE49-F238E27FC236}">
                <a16:creationId xmlns:a16="http://schemas.microsoft.com/office/drawing/2014/main" id="{5D5C9D93-932D-4DD6-9D84-8A4CF22B25B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15A8D48D-F0FA-4FE7-8A6C-E074CB3DACE2}" type="slidenum">
              <a:rPr lang="en-US" altLang="en-US" sz="1400"/>
              <a:pPr>
                <a:spcBef>
                  <a:spcPct val="0"/>
                </a:spcBef>
                <a:buClrTx/>
                <a:buFontTx/>
                <a:buNone/>
              </a:pPr>
              <a:t>37</a:t>
            </a:fld>
            <a:endParaRPr lang="en-US" altLang="en-US" sz="1400"/>
          </a:p>
        </p:txBody>
      </p:sp>
      <p:graphicFrame>
        <p:nvGraphicFramePr>
          <p:cNvPr id="9" name="Group 65">
            <a:extLst>
              <a:ext uri="{FF2B5EF4-FFF2-40B4-BE49-F238E27FC236}">
                <a16:creationId xmlns:a16="http://schemas.microsoft.com/office/drawing/2014/main" id="{9AEBE808-05F4-D446-9A30-B0720E9B6B36}"/>
              </a:ext>
            </a:extLst>
          </p:cNvPr>
          <p:cNvGraphicFramePr>
            <a:graphicFrameLocks noGrp="1"/>
          </p:cNvGraphicFramePr>
          <p:nvPr/>
        </p:nvGraphicFramePr>
        <p:xfrm>
          <a:off x="838200" y="2819400"/>
          <a:ext cx="7315200" cy="2473331"/>
        </p:xfrm>
        <a:graphic>
          <a:graphicData uri="http://schemas.openxmlformats.org/drawingml/2006/table">
            <a:tbl>
              <a:tblPr/>
              <a:tblGrid>
                <a:gridCol w="11430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1295400">
                  <a:extLst>
                    <a:ext uri="{9D8B030D-6E8A-4147-A177-3AD203B41FA5}">
                      <a16:colId xmlns:a16="http://schemas.microsoft.com/office/drawing/2014/main" val="20005"/>
                    </a:ext>
                  </a:extLst>
                </a:gridCol>
              </a:tblGrid>
              <a:tr h="640062">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charset="0"/>
                          <a:ea typeface="굴림" pitchFamily="34" charset="-127"/>
                        </a:rPr>
                        <a:t>Rep ID</a:t>
                      </a:r>
                      <a:endParaRPr kumimoji="0" lang="en-US" altLang="en-US" sz="1800" b="0" i="0" u="none" strike="noStrike" cap="none" normalizeH="0" baseline="0" dirty="0">
                        <a:ln>
                          <a:noFill/>
                        </a:ln>
                        <a:solidFill>
                          <a:schemeClr val="tx1"/>
                        </a:solidFill>
                        <a:effectLst/>
                        <a:latin typeface="Arial" charset="0"/>
                        <a:ea typeface="굴림" pitchFamily="34" charset="-127"/>
                      </a:endParaRP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charset="0"/>
                          <a:ea typeface="굴림" pitchFamily="34" charset="-127"/>
                        </a:rPr>
                        <a:t>Rep First Name</a:t>
                      </a:r>
                      <a:endParaRPr kumimoji="0" lang="en-US" altLang="en-US" sz="1800" b="0" i="0" u="none" strike="noStrike" cap="none" normalizeH="0" baseline="0" dirty="0">
                        <a:ln>
                          <a:noFill/>
                        </a:ln>
                        <a:solidFill>
                          <a:schemeClr val="tx1"/>
                        </a:solidFill>
                        <a:effectLst/>
                        <a:latin typeface="Arial" charset="0"/>
                        <a:ea typeface="굴림" pitchFamily="34" charset="-127"/>
                      </a:endParaRP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ea typeface="굴림" pitchFamily="34" charset="-127"/>
                        </a:rPr>
                        <a:t>Rep Last Name</a:t>
                      </a:r>
                      <a:endParaRPr kumimoji="0" lang="en-US" altLang="en-US" sz="1800" b="0" i="0" u="none" strike="noStrike" cap="none" normalizeH="0" baseline="0">
                        <a:ln>
                          <a:noFill/>
                        </a:ln>
                        <a:solidFill>
                          <a:schemeClr val="tx1"/>
                        </a:solidFill>
                        <a:effectLst/>
                        <a:latin typeface="Arial" charset="0"/>
                        <a:ea typeface="굴림" pitchFamily="34" charset="-127"/>
                      </a:endParaRP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charset="0"/>
                          <a:ea typeface="굴림" pitchFamily="34" charset="-127"/>
                        </a:rPr>
                        <a:t>Client ID</a:t>
                      </a:r>
                      <a:endParaRPr kumimoji="0" lang="en-US" altLang="en-US" sz="1800" b="0" i="0" u="none" strike="noStrike" cap="none" normalizeH="0" baseline="0" dirty="0">
                        <a:ln>
                          <a:noFill/>
                        </a:ln>
                        <a:solidFill>
                          <a:schemeClr val="tx1"/>
                        </a:solidFill>
                        <a:effectLst/>
                        <a:latin typeface="Arial" charset="0"/>
                        <a:ea typeface="굴림" pitchFamily="34" charset="-127"/>
                      </a:endParaRP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ea typeface="굴림" pitchFamily="34" charset="-127"/>
                        </a:rPr>
                        <a:t>Client</a:t>
                      </a:r>
                      <a:endParaRPr kumimoji="0" lang="en-US" altLang="en-US" sz="1800" b="0" i="0" u="none" strike="noStrike" cap="none" normalizeH="0" baseline="0">
                        <a:ln>
                          <a:noFill/>
                        </a:ln>
                        <a:solidFill>
                          <a:schemeClr val="tx1"/>
                        </a:solidFill>
                        <a:effectLst/>
                        <a:latin typeface="Arial" charset="0"/>
                        <a:ea typeface="굴림" pitchFamily="34" charset="-127"/>
                      </a:endParaRP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charset="0"/>
                          <a:ea typeface="굴림" pitchFamily="34" charset="-127"/>
                        </a:rPr>
                        <a:t>Time With Client</a:t>
                      </a:r>
                      <a:endParaRPr kumimoji="0" lang="en-US" altLang="en-US" sz="1800" b="0" i="0" u="none" strike="noStrike" cap="none" normalizeH="0" baseline="0">
                        <a:ln>
                          <a:noFill/>
                        </a:ln>
                        <a:solidFill>
                          <a:schemeClr val="tx1"/>
                        </a:solidFill>
                        <a:effectLst/>
                        <a:latin typeface="Arial" charset="0"/>
                        <a:ea typeface="굴림" pitchFamily="34" charset="-127"/>
                      </a:endParaRP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653">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charset="0"/>
                          <a:ea typeface="굴림" pitchFamily="34" charset="-127"/>
                        </a:rPr>
                        <a:t>TS-89</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Gilroy</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charset="0"/>
                          <a:ea typeface="굴림" pitchFamily="34" charset="-127"/>
                        </a:rPr>
                        <a:t>Gladstone</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charset="0"/>
                          <a:ea typeface="굴림" pitchFamily="34" charset="-127"/>
                        </a:rPr>
                        <a:t>978</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US Corp</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14 hrs</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6653">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TS-89</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Gilroy</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Gladstone</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665</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Taggarts</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26 hrs</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653">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TS-89</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Gilroy</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Gladstone</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782</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Kilroy Inc.</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9 hrs</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6653">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RK-56</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Mary</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Mayhem</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221</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Italiana</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67 hrs</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6653">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charset="0"/>
                          <a:ea typeface="굴림" pitchFamily="34" charset="-127"/>
                        </a:rPr>
                        <a:t>RK-56</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Mary</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Mayhem</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982</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ea typeface="굴림" pitchFamily="34" charset="-127"/>
                        </a:rPr>
                        <a:t>Linkers</a:t>
                      </a: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itchFamily="2" charset="2"/>
                        <a:defRPr sz="2800">
                          <a:solidFill>
                            <a:schemeClr val="tx1"/>
                          </a:solidFill>
                          <a:latin typeface="Arial" charset="0"/>
                        </a:defRPr>
                      </a:lvl1pPr>
                      <a:lvl2pPr>
                        <a:spcBef>
                          <a:spcPct val="20000"/>
                        </a:spcBef>
                        <a:buClr>
                          <a:schemeClr val="accent1"/>
                        </a:buClr>
                        <a:buSzPct val="70000"/>
                        <a:buFont typeface="Wingdings" pitchFamily="2" charset="2"/>
                        <a:defRPr sz="2400">
                          <a:solidFill>
                            <a:schemeClr val="tx1"/>
                          </a:solidFill>
                          <a:latin typeface="Arial" charset="0"/>
                        </a:defRPr>
                      </a:lvl2pPr>
                      <a:lvl3pPr>
                        <a:spcBef>
                          <a:spcPct val="20000"/>
                        </a:spcBef>
                        <a:buClr>
                          <a:schemeClr val="bg2"/>
                        </a:buClr>
                        <a:buSzPct val="65000"/>
                        <a:buFont typeface="Wingdings" pitchFamily="2" charset="2"/>
                        <a:defRPr sz="2000">
                          <a:solidFill>
                            <a:schemeClr val="tx1"/>
                          </a:solidFill>
                          <a:latin typeface="Arial" charset="0"/>
                        </a:defRPr>
                      </a:lvl3pPr>
                      <a:lvl4pPr>
                        <a:spcBef>
                          <a:spcPct val="20000"/>
                        </a:spcBef>
                        <a:buClr>
                          <a:schemeClr val="hlink"/>
                        </a:buClr>
                        <a:buSzPct val="60000"/>
                        <a:buFont typeface="Wingdings" pitchFamily="2" charset="2"/>
                        <a:defRPr>
                          <a:solidFill>
                            <a:schemeClr val="tx1"/>
                          </a:solidFill>
                          <a:latin typeface="Arial" charset="0"/>
                        </a:defRPr>
                      </a:lvl4pPr>
                      <a:lvl5pPr>
                        <a:spcBef>
                          <a:spcPct val="20000"/>
                        </a:spcBef>
                        <a:buClr>
                          <a:schemeClr val="bg2"/>
                        </a:buClr>
                        <a:buSzPct val="40000"/>
                        <a:buFont typeface="Wingdings" pitchFamily="2" charset="2"/>
                        <a:defRPr>
                          <a:solidFill>
                            <a:schemeClr val="tx1"/>
                          </a:solidFill>
                          <a:latin typeface="Arial" charset="0"/>
                        </a:defRPr>
                      </a:lvl5pPr>
                      <a:lvl6pPr fontAlgn="base">
                        <a:spcBef>
                          <a:spcPct val="20000"/>
                        </a:spcBef>
                        <a:spcAft>
                          <a:spcPct val="0"/>
                        </a:spcAft>
                        <a:buClr>
                          <a:schemeClr val="bg2"/>
                        </a:buClr>
                        <a:buSzPct val="40000"/>
                        <a:buFont typeface="Wingdings" pitchFamily="2" charset="2"/>
                        <a:defRPr>
                          <a:solidFill>
                            <a:schemeClr val="tx1"/>
                          </a:solidFill>
                          <a:latin typeface="Arial" charset="0"/>
                        </a:defRPr>
                      </a:lvl6pPr>
                      <a:lvl7pPr fontAlgn="base">
                        <a:spcBef>
                          <a:spcPct val="20000"/>
                        </a:spcBef>
                        <a:spcAft>
                          <a:spcPct val="0"/>
                        </a:spcAft>
                        <a:buClr>
                          <a:schemeClr val="bg2"/>
                        </a:buClr>
                        <a:buSzPct val="40000"/>
                        <a:buFont typeface="Wingdings" pitchFamily="2" charset="2"/>
                        <a:defRPr>
                          <a:solidFill>
                            <a:schemeClr val="tx1"/>
                          </a:solidFill>
                          <a:latin typeface="Arial" charset="0"/>
                        </a:defRPr>
                      </a:lvl7pPr>
                      <a:lvl8pPr fontAlgn="base">
                        <a:spcBef>
                          <a:spcPct val="20000"/>
                        </a:spcBef>
                        <a:spcAft>
                          <a:spcPct val="0"/>
                        </a:spcAft>
                        <a:buClr>
                          <a:schemeClr val="bg2"/>
                        </a:buClr>
                        <a:buSzPct val="40000"/>
                        <a:buFont typeface="Wingdings" pitchFamily="2" charset="2"/>
                        <a:defRPr>
                          <a:solidFill>
                            <a:schemeClr val="tx1"/>
                          </a:solidFill>
                          <a:latin typeface="Arial" charset="0"/>
                        </a:defRPr>
                      </a:lvl8pPr>
                      <a:lvl9pPr fontAlgn="base">
                        <a:spcBef>
                          <a:spcPct val="20000"/>
                        </a:spcBef>
                        <a:spcAft>
                          <a:spcPct val="0"/>
                        </a:spcAft>
                        <a:buClr>
                          <a:schemeClr val="bg2"/>
                        </a:buClr>
                        <a:buSzPct val="40000"/>
                        <a:buFont typeface="Wingdings" pitchFamily="2" charset="2"/>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charset="0"/>
                          <a:ea typeface="굴림" pitchFamily="34" charset="-127"/>
                        </a:rPr>
                        <a:t>2 </a:t>
                      </a:r>
                      <a:r>
                        <a:rPr kumimoji="0" lang="en-US" altLang="en-US" sz="1800" b="0" i="0" u="none" strike="noStrike" cap="none" normalizeH="0" baseline="0" dirty="0" err="1">
                          <a:ln>
                            <a:noFill/>
                          </a:ln>
                          <a:solidFill>
                            <a:schemeClr val="tx1"/>
                          </a:solidFill>
                          <a:effectLst/>
                          <a:latin typeface="Arial" charset="0"/>
                          <a:ea typeface="굴림" pitchFamily="34" charset="-127"/>
                        </a:rPr>
                        <a:t>hrs</a:t>
                      </a:r>
                      <a:endParaRPr kumimoji="0" lang="en-US" altLang="en-US" sz="1800" b="0" i="0" u="none" strike="noStrike" cap="none" normalizeH="0" baseline="0" dirty="0">
                        <a:ln>
                          <a:noFill/>
                        </a:ln>
                        <a:solidFill>
                          <a:schemeClr val="tx1"/>
                        </a:solidFill>
                        <a:effectLst/>
                        <a:latin typeface="Arial" charset="0"/>
                        <a:ea typeface="굴림" pitchFamily="34" charset="-127"/>
                      </a:endParaRPr>
                    </a:p>
                  </a:txBody>
                  <a:tcPr marT="45713" marB="45713"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86070" name="Rectangle 5">
            <a:extLst>
              <a:ext uri="{FF2B5EF4-FFF2-40B4-BE49-F238E27FC236}">
                <a16:creationId xmlns:a16="http://schemas.microsoft.com/office/drawing/2014/main" id="{062AE801-FB7F-404C-8FC0-E3AD8023F46B}"/>
              </a:ext>
            </a:extLst>
          </p:cNvPr>
          <p:cNvSpPr>
            <a:spLocks noChangeArrowheads="1"/>
          </p:cNvSpPr>
          <p:nvPr/>
        </p:nvSpPr>
        <p:spPr bwMode="auto">
          <a:xfrm>
            <a:off x="685800" y="1981200"/>
            <a:ext cx="784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r>
              <a:rPr lang="en-US" altLang="en-US" sz="2400"/>
              <a:t>Convert the following un-normalized table to the 3</a:t>
            </a:r>
            <a:r>
              <a:rPr lang="en-US" altLang="en-US" sz="2400" baseline="30000"/>
              <a:t>rd</a:t>
            </a:r>
            <a:r>
              <a:rPr lang="en-US" altLang="en-US" sz="2400"/>
              <a:t> NF</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B5F17250-6FB4-4F93-A83F-D31D51CADF21}"/>
              </a:ext>
            </a:extLst>
          </p:cNvPr>
          <p:cNvSpPr>
            <a:spLocks noGrp="1" noChangeArrowheads="1"/>
          </p:cNvSpPr>
          <p:nvPr>
            <p:ph type="title"/>
          </p:nvPr>
        </p:nvSpPr>
        <p:spPr/>
        <p:txBody>
          <a:bodyPr/>
          <a:lstStyle/>
          <a:p>
            <a:r>
              <a:rPr lang="en-US" altLang="en-US"/>
              <a:t>Normalization Exercise 3</a:t>
            </a:r>
          </a:p>
        </p:txBody>
      </p:sp>
      <p:sp>
        <p:nvSpPr>
          <p:cNvPr id="3" name="Content Placeholder 2">
            <a:extLst>
              <a:ext uri="{FF2B5EF4-FFF2-40B4-BE49-F238E27FC236}">
                <a16:creationId xmlns:a16="http://schemas.microsoft.com/office/drawing/2014/main" id="{022D9AC0-47EE-164C-A2CD-C94DDA0B5E19}"/>
              </a:ext>
            </a:extLst>
          </p:cNvPr>
          <p:cNvSpPr>
            <a:spLocks noGrp="1"/>
          </p:cNvSpPr>
          <p:nvPr>
            <p:ph idx="1"/>
          </p:nvPr>
        </p:nvSpPr>
        <p:spPr/>
        <p:txBody>
          <a:bodyPr/>
          <a:lstStyle/>
          <a:p>
            <a:pPr marL="0" indent="0">
              <a:buFontTx/>
              <a:buNone/>
              <a:defRPr/>
            </a:pPr>
            <a:r>
              <a:rPr lang="en-US" sz="2800" dirty="0"/>
              <a:t>Convert the following un-normalized table to the 3</a:t>
            </a:r>
            <a:r>
              <a:rPr lang="en-US" sz="2800" baseline="30000" dirty="0"/>
              <a:t>rd</a:t>
            </a:r>
            <a:r>
              <a:rPr lang="en-US" sz="2800" dirty="0"/>
              <a:t> NF</a:t>
            </a:r>
          </a:p>
          <a:p>
            <a:pPr>
              <a:defRPr/>
            </a:pPr>
            <a:endParaRPr lang="en-US" dirty="0"/>
          </a:p>
        </p:txBody>
      </p:sp>
      <p:sp>
        <p:nvSpPr>
          <p:cNvPr id="87043" name="Slide Number Placeholder 3">
            <a:extLst>
              <a:ext uri="{FF2B5EF4-FFF2-40B4-BE49-F238E27FC236}">
                <a16:creationId xmlns:a16="http://schemas.microsoft.com/office/drawing/2014/main" id="{665A01B2-53D0-4CC3-9B6E-EB6602A2533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07C34AD9-BFAD-48C2-BEA9-4F92FFDC6578}" type="slidenum">
              <a:rPr lang="en-US" altLang="en-US" sz="1400"/>
              <a:pPr>
                <a:spcBef>
                  <a:spcPct val="0"/>
                </a:spcBef>
                <a:buClrTx/>
                <a:buFontTx/>
                <a:buNone/>
              </a:pPr>
              <a:t>38</a:t>
            </a:fld>
            <a:endParaRPr lang="en-US" altLang="en-US" sz="1400"/>
          </a:p>
        </p:txBody>
      </p:sp>
      <p:pic>
        <p:nvPicPr>
          <p:cNvPr id="87044" name="Picture 2">
            <a:extLst>
              <a:ext uri="{FF2B5EF4-FFF2-40B4-BE49-F238E27FC236}">
                <a16:creationId xmlns:a16="http://schemas.microsoft.com/office/drawing/2014/main" id="{02BB5222-9A89-4605-A825-876B36314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738" y="3048000"/>
            <a:ext cx="847566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a:extLst>
              <a:ext uri="{FF2B5EF4-FFF2-40B4-BE49-F238E27FC236}">
                <a16:creationId xmlns:a16="http://schemas.microsoft.com/office/drawing/2014/main" id="{BFFAE597-8388-4464-AA24-6F12BC6AA31F}"/>
              </a:ext>
            </a:extLst>
          </p:cNvPr>
          <p:cNvSpPr>
            <a:spLocks noGrp="1" noChangeArrowheads="1"/>
          </p:cNvSpPr>
          <p:nvPr>
            <p:ph type="title"/>
          </p:nvPr>
        </p:nvSpPr>
        <p:spPr/>
        <p:txBody>
          <a:bodyPr/>
          <a:lstStyle/>
          <a:p>
            <a:r>
              <a:rPr lang="en-US" altLang="en-US"/>
              <a:t>Normalization Exercise 3</a:t>
            </a:r>
          </a:p>
        </p:txBody>
      </p:sp>
      <p:graphicFrame>
        <p:nvGraphicFramePr>
          <p:cNvPr id="5" name="Content Placeholder 4">
            <a:extLst>
              <a:ext uri="{FF2B5EF4-FFF2-40B4-BE49-F238E27FC236}">
                <a16:creationId xmlns:a16="http://schemas.microsoft.com/office/drawing/2014/main" id="{A72F148E-180F-E843-937C-52E9341F2E18}"/>
              </a:ext>
            </a:extLst>
          </p:cNvPr>
          <p:cNvGraphicFramePr>
            <a:graphicFrameLocks noGrp="1"/>
          </p:cNvGraphicFramePr>
          <p:nvPr>
            <p:ph idx="1"/>
          </p:nvPr>
        </p:nvGraphicFramePr>
        <p:xfrm>
          <a:off x="76200" y="1981200"/>
          <a:ext cx="8915399" cy="3597274"/>
        </p:xfrm>
        <a:graphic>
          <a:graphicData uri="http://schemas.openxmlformats.org/drawingml/2006/table">
            <a:tbl>
              <a:tblPr firstRow="1" bandRow="1">
                <a:tableStyleId>{5940675A-B579-460E-94D1-54222C63F5DA}</a:tableStyleId>
              </a:tblPr>
              <a:tblGrid>
                <a:gridCol w="1245962">
                  <a:extLst>
                    <a:ext uri="{9D8B030D-6E8A-4147-A177-3AD203B41FA5}">
                      <a16:colId xmlns:a16="http://schemas.microsoft.com/office/drawing/2014/main" val="20000"/>
                    </a:ext>
                  </a:extLst>
                </a:gridCol>
                <a:gridCol w="1539255">
                  <a:extLst>
                    <a:ext uri="{9D8B030D-6E8A-4147-A177-3AD203B41FA5}">
                      <a16:colId xmlns:a16="http://schemas.microsoft.com/office/drawing/2014/main" val="20001"/>
                    </a:ext>
                  </a:extLst>
                </a:gridCol>
                <a:gridCol w="1021697">
                  <a:extLst>
                    <a:ext uri="{9D8B030D-6E8A-4147-A177-3AD203B41FA5}">
                      <a16:colId xmlns:a16="http://schemas.microsoft.com/office/drawing/2014/main" val="20002"/>
                    </a:ext>
                  </a:extLst>
                </a:gridCol>
                <a:gridCol w="1021697">
                  <a:extLst>
                    <a:ext uri="{9D8B030D-6E8A-4147-A177-3AD203B41FA5}">
                      <a16:colId xmlns:a16="http://schemas.microsoft.com/office/drawing/2014/main" val="20003"/>
                    </a:ext>
                  </a:extLst>
                </a:gridCol>
                <a:gridCol w="1021697">
                  <a:extLst>
                    <a:ext uri="{9D8B030D-6E8A-4147-A177-3AD203B41FA5}">
                      <a16:colId xmlns:a16="http://schemas.microsoft.com/office/drawing/2014/main" val="20004"/>
                    </a:ext>
                  </a:extLst>
                </a:gridCol>
                <a:gridCol w="1021697">
                  <a:extLst>
                    <a:ext uri="{9D8B030D-6E8A-4147-A177-3AD203B41FA5}">
                      <a16:colId xmlns:a16="http://schemas.microsoft.com/office/drawing/2014/main" val="20005"/>
                    </a:ext>
                  </a:extLst>
                </a:gridCol>
                <a:gridCol w="1021697">
                  <a:extLst>
                    <a:ext uri="{9D8B030D-6E8A-4147-A177-3AD203B41FA5}">
                      <a16:colId xmlns:a16="http://schemas.microsoft.com/office/drawing/2014/main" val="20006"/>
                    </a:ext>
                  </a:extLst>
                </a:gridCol>
                <a:gridCol w="1021697">
                  <a:extLst>
                    <a:ext uri="{9D8B030D-6E8A-4147-A177-3AD203B41FA5}">
                      <a16:colId xmlns:a16="http://schemas.microsoft.com/office/drawing/2014/main" val="20007"/>
                    </a:ext>
                  </a:extLst>
                </a:gridCol>
              </a:tblGrid>
              <a:tr h="640193">
                <a:tc>
                  <a:txBody>
                    <a:bodyPr/>
                    <a:lstStyle/>
                    <a:p>
                      <a:r>
                        <a:rPr lang="en-US" sz="1600" dirty="0" err="1"/>
                        <a:t>StudentID</a:t>
                      </a:r>
                      <a:endParaRPr lang="en-US" sz="1600" dirty="0"/>
                    </a:p>
                  </a:txBody>
                  <a:tcPr marT="45728" marB="45728"/>
                </a:tc>
                <a:tc>
                  <a:txBody>
                    <a:bodyPr/>
                    <a:lstStyle/>
                    <a:p>
                      <a:r>
                        <a:rPr lang="en-US" sz="1600" dirty="0" err="1"/>
                        <a:t>StudentName</a:t>
                      </a:r>
                      <a:endParaRPr lang="en-US" sz="1600" dirty="0"/>
                    </a:p>
                  </a:txBody>
                  <a:tcPr marT="45728" marB="45728"/>
                </a:tc>
                <a:tc>
                  <a:txBody>
                    <a:bodyPr/>
                    <a:lstStyle/>
                    <a:p>
                      <a:r>
                        <a:rPr lang="en-US" sz="1600" dirty="0"/>
                        <a:t>Address</a:t>
                      </a:r>
                    </a:p>
                  </a:txBody>
                  <a:tcPr marT="45728" marB="45728"/>
                </a:tc>
                <a:tc>
                  <a:txBody>
                    <a:bodyPr/>
                    <a:lstStyle/>
                    <a:p>
                      <a:r>
                        <a:rPr lang="en-US" sz="1600" dirty="0"/>
                        <a:t>House</a:t>
                      </a:r>
                    </a:p>
                    <a:p>
                      <a:r>
                        <a:rPr lang="en-US" sz="1600" dirty="0"/>
                        <a:t>Name</a:t>
                      </a:r>
                    </a:p>
                  </a:txBody>
                  <a:tcPr marT="45728" marB="45728"/>
                </a:tc>
                <a:tc>
                  <a:txBody>
                    <a:bodyPr/>
                    <a:lstStyle/>
                    <a:p>
                      <a:r>
                        <a:rPr lang="en-US" sz="1600" dirty="0"/>
                        <a:t>House</a:t>
                      </a:r>
                    </a:p>
                    <a:p>
                      <a:r>
                        <a:rPr lang="en-US" sz="1600" dirty="0"/>
                        <a:t>Color</a:t>
                      </a:r>
                    </a:p>
                  </a:txBody>
                  <a:tcPr marT="45728" marB="45728"/>
                </a:tc>
                <a:tc>
                  <a:txBody>
                    <a:bodyPr/>
                    <a:lstStyle/>
                    <a:p>
                      <a:r>
                        <a:rPr lang="en-US" sz="1800" dirty="0"/>
                        <a:t>Subject</a:t>
                      </a:r>
                    </a:p>
                  </a:txBody>
                  <a:tcPr marT="45728" marB="45728"/>
                </a:tc>
                <a:tc>
                  <a:txBody>
                    <a:bodyPr/>
                    <a:lstStyle/>
                    <a:p>
                      <a:r>
                        <a:rPr lang="en-US" sz="1800" dirty="0" err="1"/>
                        <a:t>SubjectCost</a:t>
                      </a:r>
                      <a:endParaRPr lang="en-US" sz="1800" dirty="0"/>
                    </a:p>
                  </a:txBody>
                  <a:tcPr marT="45728" marB="45728"/>
                </a:tc>
                <a:tc>
                  <a:txBody>
                    <a:bodyPr/>
                    <a:lstStyle/>
                    <a:p>
                      <a:r>
                        <a:rPr lang="en-US" sz="1800" dirty="0"/>
                        <a:t>Grade</a:t>
                      </a:r>
                    </a:p>
                  </a:txBody>
                  <a:tcPr marT="45728" marB="45728"/>
                </a:tc>
                <a:extLst>
                  <a:ext uri="{0D108BD9-81ED-4DB2-BD59-A6C34878D82A}">
                    <a16:rowId xmlns:a16="http://schemas.microsoft.com/office/drawing/2014/main" val="10000"/>
                  </a:ext>
                </a:extLst>
              </a:tr>
              <a:tr h="823105">
                <a:tc>
                  <a:txBody>
                    <a:bodyPr/>
                    <a:lstStyle/>
                    <a:p>
                      <a:r>
                        <a:rPr lang="en-US" sz="1600" dirty="0"/>
                        <a:t>19594332X</a:t>
                      </a:r>
                    </a:p>
                  </a:txBody>
                  <a:tcPr marT="45728" marB="45728"/>
                </a:tc>
                <a:tc>
                  <a:txBody>
                    <a:bodyPr/>
                    <a:lstStyle/>
                    <a:p>
                      <a:r>
                        <a:rPr lang="en-US" sz="1600" dirty="0"/>
                        <a:t>Mary Watson</a:t>
                      </a:r>
                    </a:p>
                  </a:txBody>
                  <a:tcPr marT="45728" marB="45728"/>
                </a:tc>
                <a:tc>
                  <a:txBody>
                    <a:bodyPr/>
                    <a:lstStyle/>
                    <a:p>
                      <a:r>
                        <a:rPr lang="en-US" sz="1600" dirty="0"/>
                        <a:t>10 Charles Street</a:t>
                      </a:r>
                    </a:p>
                  </a:txBody>
                  <a:tcPr marT="45728" marB="45728"/>
                </a:tc>
                <a:tc>
                  <a:txBody>
                    <a:bodyPr/>
                    <a:lstStyle/>
                    <a:p>
                      <a:r>
                        <a:rPr lang="en-US" sz="1600" dirty="0"/>
                        <a:t>Bob</a:t>
                      </a:r>
                    </a:p>
                  </a:txBody>
                  <a:tcPr marT="45728" marB="45728"/>
                </a:tc>
                <a:tc>
                  <a:txBody>
                    <a:bodyPr/>
                    <a:lstStyle/>
                    <a:p>
                      <a:r>
                        <a:rPr lang="en-US" sz="1600" dirty="0"/>
                        <a:t>Red</a:t>
                      </a:r>
                    </a:p>
                  </a:txBody>
                  <a:tcPr marT="45728" marB="45728"/>
                </a:tc>
                <a:tc>
                  <a:txBody>
                    <a:bodyPr/>
                    <a:lstStyle/>
                    <a:p>
                      <a:r>
                        <a:rPr lang="en-US" sz="1600" dirty="0"/>
                        <a:t>English</a:t>
                      </a:r>
                    </a:p>
                  </a:txBody>
                  <a:tcPr marT="45728" marB="45728"/>
                </a:tc>
                <a:tc>
                  <a:txBody>
                    <a:bodyPr/>
                    <a:lstStyle/>
                    <a:p>
                      <a:r>
                        <a:rPr lang="en-US" sz="1600" dirty="0"/>
                        <a:t>$50</a:t>
                      </a:r>
                    </a:p>
                  </a:txBody>
                  <a:tcPr marT="45728" marB="45728"/>
                </a:tc>
                <a:tc>
                  <a:txBody>
                    <a:bodyPr/>
                    <a:lstStyle/>
                    <a:p>
                      <a:r>
                        <a:rPr lang="en-US" sz="1600" dirty="0"/>
                        <a:t>B</a:t>
                      </a:r>
                    </a:p>
                  </a:txBody>
                  <a:tcPr marT="45728" marB="45728"/>
                </a:tc>
                <a:extLst>
                  <a:ext uri="{0D108BD9-81ED-4DB2-BD59-A6C34878D82A}">
                    <a16:rowId xmlns:a16="http://schemas.microsoft.com/office/drawing/2014/main" val="10001"/>
                  </a:ext>
                </a:extLst>
              </a:tr>
              <a:tr h="10669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19594332X</a:t>
                      </a:r>
                    </a:p>
                  </a:txBody>
                  <a:tcPr marT="45728" marB="457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Mary Watson</a:t>
                      </a:r>
                    </a:p>
                    <a:p>
                      <a:endParaRPr lang="en-US" sz="1600" dirty="0"/>
                    </a:p>
                  </a:txBody>
                  <a:tcPr marT="45728" marB="457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10 Charles Street</a:t>
                      </a:r>
                    </a:p>
                    <a:p>
                      <a:endParaRPr lang="en-US" sz="1600" dirty="0"/>
                    </a:p>
                  </a:txBody>
                  <a:tcPr marT="45728" marB="45728"/>
                </a:tc>
                <a:tc>
                  <a:txBody>
                    <a:bodyPr/>
                    <a:lstStyle/>
                    <a:p>
                      <a:r>
                        <a:rPr lang="en-US" sz="1600" dirty="0"/>
                        <a:t>Bob</a:t>
                      </a:r>
                    </a:p>
                  </a:txBody>
                  <a:tcPr marT="45728" marB="45728"/>
                </a:tc>
                <a:tc>
                  <a:txBody>
                    <a:bodyPr/>
                    <a:lstStyle/>
                    <a:p>
                      <a:r>
                        <a:rPr lang="en-US" sz="1600" dirty="0"/>
                        <a:t>Red</a:t>
                      </a:r>
                    </a:p>
                  </a:txBody>
                  <a:tcPr marT="45728" marB="45728"/>
                </a:tc>
                <a:tc>
                  <a:txBody>
                    <a:bodyPr/>
                    <a:lstStyle/>
                    <a:p>
                      <a:r>
                        <a:rPr lang="en-US" sz="1600" dirty="0" err="1"/>
                        <a:t>Maths</a:t>
                      </a:r>
                      <a:endParaRPr lang="en-US" sz="1600" dirty="0"/>
                    </a:p>
                  </a:txBody>
                  <a:tcPr marT="45728" marB="45728"/>
                </a:tc>
                <a:tc>
                  <a:txBody>
                    <a:bodyPr/>
                    <a:lstStyle/>
                    <a:p>
                      <a:r>
                        <a:rPr lang="en-US" sz="1600" dirty="0"/>
                        <a:t>$50</a:t>
                      </a:r>
                    </a:p>
                  </a:txBody>
                  <a:tcPr marT="45728" marB="45728"/>
                </a:tc>
                <a:tc>
                  <a:txBody>
                    <a:bodyPr/>
                    <a:lstStyle/>
                    <a:p>
                      <a:r>
                        <a:rPr lang="en-US" sz="1600" dirty="0"/>
                        <a:t>A</a:t>
                      </a:r>
                    </a:p>
                  </a:txBody>
                  <a:tcPr marT="45728" marB="45728"/>
                </a:tc>
                <a:extLst>
                  <a:ext uri="{0D108BD9-81ED-4DB2-BD59-A6C34878D82A}">
                    <a16:rowId xmlns:a16="http://schemas.microsoft.com/office/drawing/2014/main" val="10002"/>
                  </a:ext>
                </a:extLst>
              </a:tr>
              <a:tr h="10669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19594332X</a:t>
                      </a:r>
                    </a:p>
                  </a:txBody>
                  <a:tcPr marT="45728" marB="457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Mary Watson</a:t>
                      </a:r>
                    </a:p>
                  </a:txBody>
                  <a:tcPr marT="45728" marB="457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10 Charles Street</a:t>
                      </a:r>
                    </a:p>
                    <a:p>
                      <a:endParaRPr lang="en-US" sz="1600" dirty="0"/>
                    </a:p>
                  </a:txBody>
                  <a:tcPr marT="45728" marB="45728"/>
                </a:tc>
                <a:tc>
                  <a:txBody>
                    <a:bodyPr/>
                    <a:lstStyle/>
                    <a:p>
                      <a:r>
                        <a:rPr lang="en-US" sz="1600" dirty="0"/>
                        <a:t>Bob</a:t>
                      </a:r>
                    </a:p>
                  </a:txBody>
                  <a:tcPr marT="45728" marB="45728"/>
                </a:tc>
                <a:tc>
                  <a:txBody>
                    <a:bodyPr/>
                    <a:lstStyle/>
                    <a:p>
                      <a:r>
                        <a:rPr lang="en-US" sz="1600" dirty="0"/>
                        <a:t>Red</a:t>
                      </a:r>
                    </a:p>
                  </a:txBody>
                  <a:tcPr marT="45728" marB="45728"/>
                </a:tc>
                <a:tc>
                  <a:txBody>
                    <a:bodyPr/>
                    <a:lstStyle/>
                    <a:p>
                      <a:r>
                        <a:rPr lang="en-US" sz="1600" dirty="0"/>
                        <a:t>Info Tech</a:t>
                      </a:r>
                    </a:p>
                  </a:txBody>
                  <a:tcPr marT="45728" marB="45728"/>
                </a:tc>
                <a:tc>
                  <a:txBody>
                    <a:bodyPr/>
                    <a:lstStyle/>
                    <a:p>
                      <a:r>
                        <a:rPr lang="en-US" sz="1600" dirty="0"/>
                        <a:t>$100</a:t>
                      </a:r>
                    </a:p>
                  </a:txBody>
                  <a:tcPr marT="45728" marB="45728"/>
                </a:tc>
                <a:tc>
                  <a:txBody>
                    <a:bodyPr/>
                    <a:lstStyle/>
                    <a:p>
                      <a:r>
                        <a:rPr lang="en-US" sz="1600" dirty="0"/>
                        <a:t>B+</a:t>
                      </a:r>
                    </a:p>
                  </a:txBody>
                  <a:tcPr marT="45728" marB="45728"/>
                </a:tc>
                <a:extLst>
                  <a:ext uri="{0D108BD9-81ED-4DB2-BD59-A6C34878D82A}">
                    <a16:rowId xmlns:a16="http://schemas.microsoft.com/office/drawing/2014/main" val="10003"/>
                  </a:ext>
                </a:extLst>
              </a:tr>
            </a:tbl>
          </a:graphicData>
        </a:graphic>
      </p:graphicFrame>
      <p:sp>
        <p:nvSpPr>
          <p:cNvPr id="88113" name="Slide Number Placeholder 3">
            <a:extLst>
              <a:ext uri="{FF2B5EF4-FFF2-40B4-BE49-F238E27FC236}">
                <a16:creationId xmlns:a16="http://schemas.microsoft.com/office/drawing/2014/main" id="{F459240C-EB22-4DA5-825A-88F60B28155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EE2D9DD2-A768-4BC0-BB40-800143391F73}" type="slidenum">
              <a:rPr lang="en-US" altLang="en-US" sz="1400"/>
              <a:pPr>
                <a:spcBef>
                  <a:spcPct val="0"/>
                </a:spcBef>
                <a:buClrTx/>
                <a:buFontTx/>
                <a:buNone/>
              </a:pPr>
              <a:t>39</a:t>
            </a:fld>
            <a:endParaRPr lang="en-US" altLang="en-US" sz="140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3D1268A9-80E3-4DEB-BAD1-F33381AD54B9}"/>
              </a:ext>
            </a:extLst>
          </p:cNvPr>
          <p:cNvSpPr>
            <a:spLocks noGrp="1" noChangeArrowheads="1"/>
          </p:cNvSpPr>
          <p:nvPr>
            <p:ph type="title"/>
          </p:nvPr>
        </p:nvSpPr>
        <p:spPr/>
        <p:txBody>
          <a:bodyPr/>
          <a:lstStyle/>
          <a:p>
            <a:r>
              <a:rPr lang="en-US" altLang="en-US"/>
              <a:t>Design Decisions</a:t>
            </a:r>
          </a:p>
        </p:txBody>
      </p:sp>
      <p:sp>
        <p:nvSpPr>
          <p:cNvPr id="22530" name="Content Placeholder 2">
            <a:extLst>
              <a:ext uri="{FF2B5EF4-FFF2-40B4-BE49-F238E27FC236}">
                <a16:creationId xmlns:a16="http://schemas.microsoft.com/office/drawing/2014/main" id="{74929E5D-1AC4-4FC2-88A1-D4EE5523A992}"/>
              </a:ext>
            </a:extLst>
          </p:cNvPr>
          <p:cNvSpPr>
            <a:spLocks noGrp="1" noChangeArrowheads="1"/>
          </p:cNvSpPr>
          <p:nvPr>
            <p:ph idx="1"/>
          </p:nvPr>
        </p:nvSpPr>
        <p:spPr/>
        <p:txBody>
          <a:bodyPr/>
          <a:lstStyle/>
          <a:p>
            <a:endParaRPr lang="en-US" altLang="en-US"/>
          </a:p>
        </p:txBody>
      </p:sp>
      <p:sp>
        <p:nvSpPr>
          <p:cNvPr id="22531" name="Slide Number Placeholder 3">
            <a:extLst>
              <a:ext uri="{FF2B5EF4-FFF2-40B4-BE49-F238E27FC236}">
                <a16:creationId xmlns:a16="http://schemas.microsoft.com/office/drawing/2014/main" id="{841C0172-A1AD-4D87-9E9B-3EBD50A9414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7E491233-FD65-433D-9401-99BC36F4B21C}" type="slidenum">
              <a:rPr lang="en-US" altLang="en-US" sz="1400"/>
              <a:pPr>
                <a:spcBef>
                  <a:spcPct val="0"/>
                </a:spcBef>
                <a:buClrTx/>
                <a:buFontTx/>
                <a:buNone/>
              </a:pPr>
              <a:t>4</a:t>
            </a:fld>
            <a:endParaRPr lang="en-US" altLang="en-US" sz="1400"/>
          </a:p>
        </p:txBody>
      </p:sp>
      <p:pic>
        <p:nvPicPr>
          <p:cNvPr id="22532" name="Picture 2">
            <a:extLst>
              <a:ext uri="{FF2B5EF4-FFF2-40B4-BE49-F238E27FC236}">
                <a16:creationId xmlns:a16="http://schemas.microsoft.com/office/drawing/2014/main" id="{5EC4ED2C-9106-4518-BA56-3DC554595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76400"/>
            <a:ext cx="6553200"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BCCDD27D-44C5-48CD-8125-6AF28ADF8E35}"/>
              </a:ext>
            </a:extLst>
          </p:cNvPr>
          <p:cNvSpPr>
            <a:spLocks noGrp="1" noChangeArrowheads="1"/>
          </p:cNvSpPr>
          <p:nvPr>
            <p:ph type="title"/>
          </p:nvPr>
        </p:nvSpPr>
        <p:spPr/>
        <p:txBody>
          <a:bodyPr/>
          <a:lstStyle/>
          <a:p>
            <a:r>
              <a:rPr lang="en-US" altLang="en-US"/>
              <a:t>Normalization Exercise 4</a:t>
            </a:r>
          </a:p>
        </p:txBody>
      </p:sp>
      <p:sp>
        <p:nvSpPr>
          <p:cNvPr id="89090" name="Content Placeholder 2">
            <a:extLst>
              <a:ext uri="{FF2B5EF4-FFF2-40B4-BE49-F238E27FC236}">
                <a16:creationId xmlns:a16="http://schemas.microsoft.com/office/drawing/2014/main" id="{F5EE5DD1-B40D-4AE3-86B3-E0CC2DD913F1}"/>
              </a:ext>
            </a:extLst>
          </p:cNvPr>
          <p:cNvSpPr>
            <a:spLocks noGrp="1" noChangeArrowheads="1"/>
          </p:cNvSpPr>
          <p:nvPr>
            <p:ph idx="1"/>
          </p:nvPr>
        </p:nvSpPr>
        <p:spPr/>
        <p:txBody>
          <a:bodyPr/>
          <a:lstStyle/>
          <a:p>
            <a:r>
              <a:rPr lang="en-US" altLang="en-US" sz="2400"/>
              <a:t>Convert the following un-normalized table to the 3</a:t>
            </a:r>
            <a:r>
              <a:rPr lang="en-US" altLang="en-US" sz="2400" baseline="30000"/>
              <a:t>rd</a:t>
            </a:r>
            <a:r>
              <a:rPr lang="en-US" altLang="en-US" sz="2400"/>
              <a:t> NF</a:t>
            </a:r>
          </a:p>
          <a:p>
            <a:endParaRPr lang="en-US" altLang="en-US"/>
          </a:p>
        </p:txBody>
      </p:sp>
      <p:sp>
        <p:nvSpPr>
          <p:cNvPr id="89091" name="Slide Number Placeholder 3">
            <a:extLst>
              <a:ext uri="{FF2B5EF4-FFF2-40B4-BE49-F238E27FC236}">
                <a16:creationId xmlns:a16="http://schemas.microsoft.com/office/drawing/2014/main" id="{E600CAD4-3182-45B0-A47F-10C76CDF957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E9F37FF7-FF55-4576-B0B3-B60CFC20FD90}" type="slidenum">
              <a:rPr lang="en-US" altLang="en-US" sz="1400"/>
              <a:pPr>
                <a:spcBef>
                  <a:spcPct val="0"/>
                </a:spcBef>
                <a:buClrTx/>
                <a:buFontTx/>
                <a:buNone/>
              </a:pPr>
              <a:t>40</a:t>
            </a:fld>
            <a:endParaRPr lang="en-US" altLang="en-US" sz="1400"/>
          </a:p>
        </p:txBody>
      </p:sp>
      <p:graphicFrame>
        <p:nvGraphicFramePr>
          <p:cNvPr id="5" name="Table 4">
            <a:extLst>
              <a:ext uri="{FF2B5EF4-FFF2-40B4-BE49-F238E27FC236}">
                <a16:creationId xmlns:a16="http://schemas.microsoft.com/office/drawing/2014/main" id="{6B874994-C803-3642-970E-001E85FD7907}"/>
              </a:ext>
            </a:extLst>
          </p:cNvPr>
          <p:cNvGraphicFramePr>
            <a:graphicFrameLocks noGrp="1"/>
          </p:cNvGraphicFramePr>
          <p:nvPr/>
        </p:nvGraphicFramePr>
        <p:xfrm>
          <a:off x="1371600" y="2667000"/>
          <a:ext cx="6096000" cy="1849439"/>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904">
                <a:tc>
                  <a:txBody>
                    <a:bodyPr/>
                    <a:lstStyle/>
                    <a:p>
                      <a:pPr algn="ctr"/>
                      <a:r>
                        <a:rPr lang="en-US" sz="1800" dirty="0"/>
                        <a:t>item</a:t>
                      </a:r>
                    </a:p>
                  </a:txBody>
                  <a:tcPr marT="45728" marB="45728"/>
                </a:tc>
                <a:tc>
                  <a:txBody>
                    <a:bodyPr/>
                    <a:lstStyle/>
                    <a:p>
                      <a:pPr algn="ctr"/>
                      <a:r>
                        <a:rPr lang="en-US" sz="1800" dirty="0"/>
                        <a:t>colors</a:t>
                      </a:r>
                    </a:p>
                  </a:txBody>
                  <a:tcPr marT="45728" marB="45728"/>
                </a:tc>
                <a:tc>
                  <a:txBody>
                    <a:bodyPr/>
                    <a:lstStyle/>
                    <a:p>
                      <a:pPr algn="ctr"/>
                      <a:r>
                        <a:rPr lang="en-US" sz="1800" dirty="0"/>
                        <a:t>price</a:t>
                      </a:r>
                    </a:p>
                  </a:txBody>
                  <a:tcPr marT="45728" marB="45728"/>
                </a:tc>
                <a:tc>
                  <a:txBody>
                    <a:bodyPr/>
                    <a:lstStyle/>
                    <a:p>
                      <a:pPr algn="ctr"/>
                      <a:r>
                        <a:rPr lang="en-US" sz="1800" dirty="0"/>
                        <a:t>tax</a:t>
                      </a:r>
                    </a:p>
                  </a:txBody>
                  <a:tcPr marT="45728" marB="45728"/>
                </a:tc>
                <a:extLst>
                  <a:ext uri="{0D108BD9-81ED-4DB2-BD59-A6C34878D82A}">
                    <a16:rowId xmlns:a16="http://schemas.microsoft.com/office/drawing/2014/main" val="10000"/>
                  </a:ext>
                </a:extLst>
              </a:tr>
              <a:tr h="365823">
                <a:tc>
                  <a:txBody>
                    <a:bodyPr/>
                    <a:lstStyle/>
                    <a:p>
                      <a:r>
                        <a:rPr lang="en-US" sz="1800" dirty="0"/>
                        <a:t>T-shirt</a:t>
                      </a:r>
                    </a:p>
                  </a:txBody>
                  <a:tcPr marT="45728" marB="45728"/>
                </a:tc>
                <a:tc>
                  <a:txBody>
                    <a:bodyPr/>
                    <a:lstStyle/>
                    <a:p>
                      <a:r>
                        <a:rPr lang="en-US" sz="1800" dirty="0" err="1"/>
                        <a:t>red,blue</a:t>
                      </a:r>
                      <a:endParaRPr lang="en-US" sz="1800" dirty="0"/>
                    </a:p>
                  </a:txBody>
                  <a:tcPr marT="45728" marB="45728"/>
                </a:tc>
                <a:tc>
                  <a:txBody>
                    <a:bodyPr/>
                    <a:lstStyle/>
                    <a:p>
                      <a:r>
                        <a:rPr lang="en-US" sz="1800" dirty="0"/>
                        <a:t>12.00</a:t>
                      </a:r>
                    </a:p>
                  </a:txBody>
                  <a:tcPr marT="45728" marB="45728"/>
                </a:tc>
                <a:tc>
                  <a:txBody>
                    <a:bodyPr/>
                    <a:lstStyle/>
                    <a:p>
                      <a:r>
                        <a:rPr lang="en-US" sz="1800" dirty="0"/>
                        <a:t>0.60</a:t>
                      </a:r>
                    </a:p>
                  </a:txBody>
                  <a:tcPr marT="45728" marB="45728"/>
                </a:tc>
                <a:extLst>
                  <a:ext uri="{0D108BD9-81ED-4DB2-BD59-A6C34878D82A}">
                    <a16:rowId xmlns:a16="http://schemas.microsoft.com/office/drawing/2014/main" val="10001"/>
                  </a:ext>
                </a:extLst>
              </a:tr>
              <a:tr h="370904">
                <a:tc>
                  <a:txBody>
                    <a:bodyPr/>
                    <a:lstStyle/>
                    <a:p>
                      <a:r>
                        <a:rPr lang="en-US" sz="1800" dirty="0"/>
                        <a:t>Polo</a:t>
                      </a:r>
                    </a:p>
                  </a:txBody>
                  <a:tcPr marT="45728" marB="45728"/>
                </a:tc>
                <a:tc>
                  <a:txBody>
                    <a:bodyPr/>
                    <a:lstStyle/>
                    <a:p>
                      <a:r>
                        <a:rPr lang="en-US" sz="1800" dirty="0" err="1"/>
                        <a:t>red,yellow</a:t>
                      </a:r>
                      <a:endParaRPr lang="en-US" sz="1800" dirty="0"/>
                    </a:p>
                  </a:txBody>
                  <a:tcPr marT="45728" marB="45728"/>
                </a:tc>
                <a:tc>
                  <a:txBody>
                    <a:bodyPr/>
                    <a:lstStyle/>
                    <a:p>
                      <a:r>
                        <a:rPr lang="en-US" sz="1800" dirty="0"/>
                        <a:t>12.00</a:t>
                      </a:r>
                    </a:p>
                  </a:txBody>
                  <a:tcPr marT="45728" marB="45728"/>
                </a:tc>
                <a:tc>
                  <a:txBody>
                    <a:bodyPr/>
                    <a:lstStyle/>
                    <a:p>
                      <a:r>
                        <a:rPr lang="en-US" sz="1800" dirty="0"/>
                        <a:t>0.60</a:t>
                      </a:r>
                    </a:p>
                  </a:txBody>
                  <a:tcPr marT="45728" marB="45728"/>
                </a:tc>
                <a:extLst>
                  <a:ext uri="{0D108BD9-81ED-4DB2-BD59-A6C34878D82A}">
                    <a16:rowId xmlns:a16="http://schemas.microsoft.com/office/drawing/2014/main" val="10002"/>
                  </a:ext>
                </a:extLst>
              </a:tr>
              <a:tr h="370904">
                <a:tc>
                  <a:txBody>
                    <a:bodyPr/>
                    <a:lstStyle/>
                    <a:p>
                      <a:r>
                        <a:rPr lang="en-US" sz="1800" dirty="0"/>
                        <a:t>T-shirt</a:t>
                      </a:r>
                    </a:p>
                  </a:txBody>
                  <a:tcPr marT="45728" marB="45728"/>
                </a:tc>
                <a:tc>
                  <a:txBody>
                    <a:bodyPr/>
                    <a:lstStyle/>
                    <a:p>
                      <a:r>
                        <a:rPr lang="en-US" sz="1800" dirty="0" err="1"/>
                        <a:t>red,blue</a:t>
                      </a:r>
                      <a:endParaRPr lang="en-US" sz="1800" dirty="0"/>
                    </a:p>
                  </a:txBody>
                  <a:tcPr marT="45728" marB="45728"/>
                </a:tc>
                <a:tc>
                  <a:txBody>
                    <a:bodyPr/>
                    <a:lstStyle/>
                    <a:p>
                      <a:r>
                        <a:rPr lang="en-US" sz="1800" dirty="0"/>
                        <a:t>12.00</a:t>
                      </a:r>
                    </a:p>
                  </a:txBody>
                  <a:tcPr marT="45728" marB="45728"/>
                </a:tc>
                <a:tc>
                  <a:txBody>
                    <a:bodyPr/>
                    <a:lstStyle/>
                    <a:p>
                      <a:r>
                        <a:rPr lang="en-US" sz="1800" dirty="0"/>
                        <a:t>0.60</a:t>
                      </a:r>
                    </a:p>
                  </a:txBody>
                  <a:tcPr marT="45728" marB="45728"/>
                </a:tc>
                <a:extLst>
                  <a:ext uri="{0D108BD9-81ED-4DB2-BD59-A6C34878D82A}">
                    <a16:rowId xmlns:a16="http://schemas.microsoft.com/office/drawing/2014/main" val="10003"/>
                  </a:ext>
                </a:extLst>
              </a:tr>
              <a:tr h="370904">
                <a:tc>
                  <a:txBody>
                    <a:bodyPr/>
                    <a:lstStyle/>
                    <a:p>
                      <a:r>
                        <a:rPr lang="en-US" sz="1800" dirty="0"/>
                        <a:t>sweatshirt</a:t>
                      </a:r>
                    </a:p>
                  </a:txBody>
                  <a:tcPr marT="45728" marB="45728"/>
                </a:tc>
                <a:tc>
                  <a:txBody>
                    <a:bodyPr/>
                    <a:lstStyle/>
                    <a:p>
                      <a:r>
                        <a:rPr lang="en-US" sz="1800" dirty="0" err="1"/>
                        <a:t>blue,black</a:t>
                      </a:r>
                      <a:endParaRPr lang="en-US" sz="1800" dirty="0"/>
                    </a:p>
                  </a:txBody>
                  <a:tcPr marT="45728" marB="45728"/>
                </a:tc>
                <a:tc>
                  <a:txBody>
                    <a:bodyPr/>
                    <a:lstStyle/>
                    <a:p>
                      <a:r>
                        <a:rPr lang="en-US" sz="1800" dirty="0"/>
                        <a:t>25.00</a:t>
                      </a:r>
                    </a:p>
                  </a:txBody>
                  <a:tcPr marT="45728" marB="45728"/>
                </a:tc>
                <a:tc>
                  <a:txBody>
                    <a:bodyPr/>
                    <a:lstStyle/>
                    <a:p>
                      <a:r>
                        <a:rPr lang="en-US" sz="1800" dirty="0"/>
                        <a:t>1.25</a:t>
                      </a:r>
                    </a:p>
                  </a:txBody>
                  <a:tcPr marT="45728" marB="45728"/>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5CBDED39-2B65-490F-B998-2B84C17D25AD}"/>
              </a:ext>
            </a:extLst>
          </p:cNvPr>
          <p:cNvSpPr>
            <a:spLocks noGrp="1" noChangeArrowheads="1"/>
          </p:cNvSpPr>
          <p:nvPr>
            <p:ph type="title"/>
          </p:nvPr>
        </p:nvSpPr>
        <p:spPr/>
        <p:txBody>
          <a:bodyPr/>
          <a:lstStyle/>
          <a:p>
            <a:r>
              <a:rPr lang="en-US" altLang="en-US"/>
              <a:t>Normalization Exercise 4</a:t>
            </a:r>
          </a:p>
        </p:txBody>
      </p:sp>
      <p:sp>
        <p:nvSpPr>
          <p:cNvPr id="90114" name="Slide Number Placeholder 3">
            <a:extLst>
              <a:ext uri="{FF2B5EF4-FFF2-40B4-BE49-F238E27FC236}">
                <a16:creationId xmlns:a16="http://schemas.microsoft.com/office/drawing/2014/main" id="{B4A91861-2A57-4B81-90DC-190B506FB41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5EBF4306-CED5-45E9-8DF1-EF84CB9957B1}" type="slidenum">
              <a:rPr lang="en-US" altLang="en-US" sz="1400"/>
              <a:pPr>
                <a:spcBef>
                  <a:spcPct val="0"/>
                </a:spcBef>
                <a:buClrTx/>
                <a:buFontTx/>
                <a:buNone/>
              </a:pPr>
              <a:t>41</a:t>
            </a:fld>
            <a:endParaRPr lang="en-US" altLang="en-US" sz="1400"/>
          </a:p>
        </p:txBody>
      </p:sp>
      <p:graphicFrame>
        <p:nvGraphicFramePr>
          <p:cNvPr id="6" name="Table 5">
            <a:extLst>
              <a:ext uri="{FF2B5EF4-FFF2-40B4-BE49-F238E27FC236}">
                <a16:creationId xmlns:a16="http://schemas.microsoft.com/office/drawing/2014/main" id="{DD03DAA1-B2DD-3E45-8085-4F070544C26B}"/>
              </a:ext>
            </a:extLst>
          </p:cNvPr>
          <p:cNvGraphicFramePr>
            <a:graphicFrameLocks noGrp="1"/>
          </p:cNvGraphicFramePr>
          <p:nvPr/>
        </p:nvGraphicFramePr>
        <p:xfrm>
          <a:off x="1150938" y="1981200"/>
          <a:ext cx="7535864" cy="3729076"/>
        </p:xfrm>
        <a:graphic>
          <a:graphicData uri="http://schemas.openxmlformats.org/drawingml/2006/table">
            <a:tbl>
              <a:tblPr firstRow="1" bandRow="1">
                <a:tableStyleId>{5940675A-B579-460E-94D1-54222C63F5DA}</a:tableStyleId>
              </a:tblPr>
              <a:tblGrid>
                <a:gridCol w="1883966">
                  <a:extLst>
                    <a:ext uri="{9D8B030D-6E8A-4147-A177-3AD203B41FA5}">
                      <a16:colId xmlns:a16="http://schemas.microsoft.com/office/drawing/2014/main" val="20000"/>
                    </a:ext>
                  </a:extLst>
                </a:gridCol>
                <a:gridCol w="1883966">
                  <a:extLst>
                    <a:ext uri="{9D8B030D-6E8A-4147-A177-3AD203B41FA5}">
                      <a16:colId xmlns:a16="http://schemas.microsoft.com/office/drawing/2014/main" val="20001"/>
                    </a:ext>
                  </a:extLst>
                </a:gridCol>
                <a:gridCol w="1883966">
                  <a:extLst>
                    <a:ext uri="{9D8B030D-6E8A-4147-A177-3AD203B41FA5}">
                      <a16:colId xmlns:a16="http://schemas.microsoft.com/office/drawing/2014/main" val="20002"/>
                    </a:ext>
                  </a:extLst>
                </a:gridCol>
                <a:gridCol w="1883966">
                  <a:extLst>
                    <a:ext uri="{9D8B030D-6E8A-4147-A177-3AD203B41FA5}">
                      <a16:colId xmlns:a16="http://schemas.microsoft.com/office/drawing/2014/main" val="20003"/>
                    </a:ext>
                  </a:extLst>
                </a:gridCol>
              </a:tblGrid>
              <a:tr h="489788">
                <a:tc>
                  <a:txBody>
                    <a:bodyPr/>
                    <a:lstStyle/>
                    <a:p>
                      <a:r>
                        <a:rPr lang="en-US" sz="1800" dirty="0"/>
                        <a:t>item</a:t>
                      </a:r>
                    </a:p>
                  </a:txBody>
                  <a:tcPr marT="45714" marB="45714"/>
                </a:tc>
                <a:tc>
                  <a:txBody>
                    <a:bodyPr/>
                    <a:lstStyle/>
                    <a:p>
                      <a:r>
                        <a:rPr lang="en-US" sz="1800" dirty="0"/>
                        <a:t>color</a:t>
                      </a:r>
                    </a:p>
                  </a:txBody>
                  <a:tcPr marT="45714" marB="45714"/>
                </a:tc>
                <a:tc>
                  <a:txBody>
                    <a:bodyPr/>
                    <a:lstStyle/>
                    <a:p>
                      <a:r>
                        <a:rPr lang="en-US" sz="1800" dirty="0"/>
                        <a:t>price</a:t>
                      </a:r>
                    </a:p>
                  </a:txBody>
                  <a:tcPr marT="45714" marB="45714"/>
                </a:tc>
                <a:tc>
                  <a:txBody>
                    <a:bodyPr/>
                    <a:lstStyle/>
                    <a:p>
                      <a:r>
                        <a:rPr lang="en-US" sz="1800" dirty="0"/>
                        <a:t>tax</a:t>
                      </a:r>
                    </a:p>
                  </a:txBody>
                  <a:tcPr marT="45714" marB="45714"/>
                </a:tc>
                <a:extLst>
                  <a:ext uri="{0D108BD9-81ED-4DB2-BD59-A6C34878D82A}">
                    <a16:rowId xmlns:a16="http://schemas.microsoft.com/office/drawing/2014/main" val="10000"/>
                  </a:ext>
                </a:extLst>
              </a:tr>
              <a:tr h="489788">
                <a:tc>
                  <a:txBody>
                    <a:bodyPr/>
                    <a:lstStyle/>
                    <a:p>
                      <a:r>
                        <a:rPr lang="en-US" sz="1800" dirty="0"/>
                        <a:t>T-shirt</a:t>
                      </a:r>
                    </a:p>
                  </a:txBody>
                  <a:tcPr marT="45714" marB="45714"/>
                </a:tc>
                <a:tc>
                  <a:txBody>
                    <a:bodyPr/>
                    <a:lstStyle/>
                    <a:p>
                      <a:r>
                        <a:rPr lang="en-US" sz="1800" dirty="0"/>
                        <a:t>red</a:t>
                      </a:r>
                    </a:p>
                  </a:txBody>
                  <a:tcPr marT="45714" marB="45714"/>
                </a:tc>
                <a:tc>
                  <a:txBody>
                    <a:bodyPr/>
                    <a:lstStyle/>
                    <a:p>
                      <a:r>
                        <a:rPr lang="en-US" sz="1800" dirty="0"/>
                        <a:t>12.00</a:t>
                      </a:r>
                    </a:p>
                  </a:txBody>
                  <a:tcPr marT="45714" marB="45714"/>
                </a:tc>
                <a:tc>
                  <a:txBody>
                    <a:bodyPr/>
                    <a:lstStyle/>
                    <a:p>
                      <a:r>
                        <a:rPr lang="en-US" sz="1800" dirty="0"/>
                        <a:t>0.60</a:t>
                      </a:r>
                    </a:p>
                  </a:txBody>
                  <a:tcPr marT="45714" marB="45714"/>
                </a:tc>
                <a:extLst>
                  <a:ext uri="{0D108BD9-81ED-4DB2-BD59-A6C34878D82A}">
                    <a16:rowId xmlns:a16="http://schemas.microsoft.com/office/drawing/2014/main" val="10001"/>
                  </a:ext>
                </a:extLst>
              </a:tr>
              <a:tr h="489788">
                <a:tc>
                  <a:txBody>
                    <a:bodyPr/>
                    <a:lstStyle/>
                    <a:p>
                      <a:r>
                        <a:rPr lang="en-US" sz="1800" dirty="0"/>
                        <a:t>T-Shirt</a:t>
                      </a:r>
                    </a:p>
                  </a:txBody>
                  <a:tcPr marT="45714" marB="45714"/>
                </a:tc>
                <a:tc>
                  <a:txBody>
                    <a:bodyPr/>
                    <a:lstStyle/>
                    <a:p>
                      <a:r>
                        <a:rPr lang="en-US" sz="1800" dirty="0"/>
                        <a:t>blue</a:t>
                      </a:r>
                    </a:p>
                  </a:txBody>
                  <a:tcPr marT="45714" marB="45714"/>
                </a:tc>
                <a:tc>
                  <a:txBody>
                    <a:bodyPr/>
                    <a:lstStyle/>
                    <a:p>
                      <a:r>
                        <a:rPr lang="en-US" sz="1800" dirty="0"/>
                        <a:t>12.00</a:t>
                      </a:r>
                    </a:p>
                  </a:txBody>
                  <a:tcPr marT="45714" marB="45714"/>
                </a:tc>
                <a:tc>
                  <a:txBody>
                    <a:bodyPr/>
                    <a:lstStyle/>
                    <a:p>
                      <a:r>
                        <a:rPr lang="en-US" sz="1800" dirty="0"/>
                        <a:t>0.60</a:t>
                      </a:r>
                    </a:p>
                  </a:txBody>
                  <a:tcPr marT="45714" marB="45714"/>
                </a:tc>
                <a:extLst>
                  <a:ext uri="{0D108BD9-81ED-4DB2-BD59-A6C34878D82A}">
                    <a16:rowId xmlns:a16="http://schemas.microsoft.com/office/drawing/2014/main" val="10002"/>
                  </a:ext>
                </a:extLst>
              </a:tr>
              <a:tr h="489788">
                <a:tc>
                  <a:txBody>
                    <a:bodyPr/>
                    <a:lstStyle/>
                    <a:p>
                      <a:r>
                        <a:rPr lang="en-US" sz="1800" dirty="0"/>
                        <a:t>polo</a:t>
                      </a:r>
                    </a:p>
                  </a:txBody>
                  <a:tcPr marT="45714" marB="45714"/>
                </a:tc>
                <a:tc>
                  <a:txBody>
                    <a:bodyPr/>
                    <a:lstStyle/>
                    <a:p>
                      <a:r>
                        <a:rPr lang="en-US" sz="1800" dirty="0"/>
                        <a:t>red</a:t>
                      </a:r>
                    </a:p>
                  </a:txBody>
                  <a:tcPr marT="45714" marB="45714"/>
                </a:tc>
                <a:tc>
                  <a:txBody>
                    <a:bodyPr/>
                    <a:lstStyle/>
                    <a:p>
                      <a:r>
                        <a:rPr lang="en-US" sz="1800" dirty="0"/>
                        <a:t>12.00</a:t>
                      </a:r>
                    </a:p>
                  </a:txBody>
                  <a:tcPr marT="45714" marB="45714"/>
                </a:tc>
                <a:tc>
                  <a:txBody>
                    <a:bodyPr/>
                    <a:lstStyle/>
                    <a:p>
                      <a:r>
                        <a:rPr lang="en-US" sz="1800" dirty="0"/>
                        <a:t>0.60</a:t>
                      </a:r>
                    </a:p>
                  </a:txBody>
                  <a:tcPr marT="45714" marB="45714"/>
                </a:tc>
                <a:extLst>
                  <a:ext uri="{0D108BD9-81ED-4DB2-BD59-A6C34878D82A}">
                    <a16:rowId xmlns:a16="http://schemas.microsoft.com/office/drawing/2014/main" val="10003"/>
                  </a:ext>
                </a:extLst>
              </a:tr>
              <a:tr h="489788">
                <a:tc>
                  <a:txBody>
                    <a:bodyPr/>
                    <a:lstStyle/>
                    <a:p>
                      <a:r>
                        <a:rPr lang="en-US" sz="1800" dirty="0"/>
                        <a:t>polo</a:t>
                      </a:r>
                    </a:p>
                  </a:txBody>
                  <a:tcPr marT="45714" marB="45714"/>
                </a:tc>
                <a:tc>
                  <a:txBody>
                    <a:bodyPr/>
                    <a:lstStyle/>
                    <a:p>
                      <a:r>
                        <a:rPr lang="en-US" sz="1800" dirty="0"/>
                        <a:t>yellow</a:t>
                      </a:r>
                    </a:p>
                  </a:txBody>
                  <a:tcPr marT="45714" marB="45714"/>
                </a:tc>
                <a:tc>
                  <a:txBody>
                    <a:bodyPr/>
                    <a:lstStyle/>
                    <a:p>
                      <a:r>
                        <a:rPr lang="en-US" sz="1800" dirty="0"/>
                        <a:t>12.00</a:t>
                      </a:r>
                    </a:p>
                  </a:txBody>
                  <a:tcPr marT="45714" marB="45714"/>
                </a:tc>
                <a:tc>
                  <a:txBody>
                    <a:bodyPr/>
                    <a:lstStyle/>
                    <a:p>
                      <a:r>
                        <a:rPr lang="en-US" sz="1800" dirty="0"/>
                        <a:t>0.60</a:t>
                      </a:r>
                    </a:p>
                  </a:txBody>
                  <a:tcPr marT="45714" marB="45714"/>
                </a:tc>
                <a:extLst>
                  <a:ext uri="{0D108BD9-81ED-4DB2-BD59-A6C34878D82A}">
                    <a16:rowId xmlns:a16="http://schemas.microsoft.com/office/drawing/2014/main" val="10004"/>
                  </a:ext>
                </a:extLst>
              </a:tr>
              <a:tr h="640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sweatshirt</a:t>
                      </a:r>
                    </a:p>
                    <a:p>
                      <a:endParaRPr lang="en-US" sz="1800" dirty="0"/>
                    </a:p>
                  </a:txBody>
                  <a:tcPr marT="45714" marB="45714"/>
                </a:tc>
                <a:tc>
                  <a:txBody>
                    <a:bodyPr/>
                    <a:lstStyle/>
                    <a:p>
                      <a:r>
                        <a:rPr lang="en-US" sz="1800" dirty="0"/>
                        <a:t>blue</a:t>
                      </a:r>
                    </a:p>
                  </a:txBody>
                  <a:tcPr marT="45714" marB="45714"/>
                </a:tc>
                <a:tc>
                  <a:txBody>
                    <a:bodyPr/>
                    <a:lstStyle/>
                    <a:p>
                      <a:r>
                        <a:rPr lang="en-US" sz="1800" dirty="0"/>
                        <a:t>25.00</a:t>
                      </a:r>
                    </a:p>
                  </a:txBody>
                  <a:tcPr marT="45714" marB="45714"/>
                </a:tc>
                <a:tc>
                  <a:txBody>
                    <a:bodyPr/>
                    <a:lstStyle/>
                    <a:p>
                      <a:r>
                        <a:rPr lang="en-US" sz="1800" dirty="0"/>
                        <a:t>1.25</a:t>
                      </a:r>
                    </a:p>
                  </a:txBody>
                  <a:tcPr marT="45714" marB="45714"/>
                </a:tc>
                <a:extLst>
                  <a:ext uri="{0D108BD9-81ED-4DB2-BD59-A6C34878D82A}">
                    <a16:rowId xmlns:a16="http://schemas.microsoft.com/office/drawing/2014/main" val="10005"/>
                  </a:ext>
                </a:extLst>
              </a:tr>
              <a:tr h="6400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sweatshirt</a:t>
                      </a:r>
                    </a:p>
                    <a:p>
                      <a:endParaRPr lang="en-US" sz="1800" dirty="0"/>
                    </a:p>
                  </a:txBody>
                  <a:tcPr marT="45714" marB="45714"/>
                </a:tc>
                <a:tc>
                  <a:txBody>
                    <a:bodyPr/>
                    <a:lstStyle/>
                    <a:p>
                      <a:r>
                        <a:rPr lang="en-US" sz="1800" dirty="0"/>
                        <a:t>black</a:t>
                      </a:r>
                    </a:p>
                  </a:txBody>
                  <a:tcPr marT="45714" marB="45714"/>
                </a:tc>
                <a:tc>
                  <a:txBody>
                    <a:bodyPr/>
                    <a:lstStyle/>
                    <a:p>
                      <a:r>
                        <a:rPr lang="en-US" sz="1800" dirty="0"/>
                        <a:t>25.00</a:t>
                      </a:r>
                    </a:p>
                  </a:txBody>
                  <a:tcPr marT="45714" marB="45714"/>
                </a:tc>
                <a:tc>
                  <a:txBody>
                    <a:bodyPr/>
                    <a:lstStyle/>
                    <a:p>
                      <a:r>
                        <a:rPr lang="en-US" sz="1800" dirty="0"/>
                        <a:t>1.25</a:t>
                      </a:r>
                    </a:p>
                  </a:txBody>
                  <a:tcPr marT="45714" marB="45714"/>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a:extLst>
              <a:ext uri="{FF2B5EF4-FFF2-40B4-BE49-F238E27FC236}">
                <a16:creationId xmlns:a16="http://schemas.microsoft.com/office/drawing/2014/main" id="{C2C35044-F81F-43A4-9812-7BD9F4034247}"/>
              </a:ext>
            </a:extLst>
          </p:cNvPr>
          <p:cNvSpPr>
            <a:spLocks noGrp="1" noChangeArrowheads="1"/>
          </p:cNvSpPr>
          <p:nvPr>
            <p:ph type="title"/>
          </p:nvPr>
        </p:nvSpPr>
        <p:spPr/>
        <p:txBody>
          <a:bodyPr/>
          <a:lstStyle/>
          <a:p>
            <a:r>
              <a:rPr lang="en-US" altLang="en-US"/>
              <a:t>Normalization Exercise 5</a:t>
            </a:r>
          </a:p>
        </p:txBody>
      </p:sp>
      <p:sp>
        <p:nvSpPr>
          <p:cNvPr id="91138" name="Content Placeholder 2">
            <a:extLst>
              <a:ext uri="{FF2B5EF4-FFF2-40B4-BE49-F238E27FC236}">
                <a16:creationId xmlns:a16="http://schemas.microsoft.com/office/drawing/2014/main" id="{BD5773A0-45BA-467E-97CC-505737888864}"/>
              </a:ext>
            </a:extLst>
          </p:cNvPr>
          <p:cNvSpPr>
            <a:spLocks noGrp="1" noChangeArrowheads="1"/>
          </p:cNvSpPr>
          <p:nvPr>
            <p:ph idx="1"/>
          </p:nvPr>
        </p:nvSpPr>
        <p:spPr/>
        <p:txBody>
          <a:bodyPr/>
          <a:lstStyle/>
          <a:p>
            <a:r>
              <a:rPr lang="en-US" altLang="en-US" sz="2400"/>
              <a:t>Convert the following un-normalized table to the 3</a:t>
            </a:r>
            <a:r>
              <a:rPr lang="en-US" altLang="en-US" sz="2400" baseline="30000"/>
              <a:t>rd</a:t>
            </a:r>
            <a:r>
              <a:rPr lang="en-US" altLang="en-US" sz="2400"/>
              <a:t> NF</a:t>
            </a:r>
          </a:p>
          <a:p>
            <a:endParaRPr lang="en-US" altLang="en-US"/>
          </a:p>
        </p:txBody>
      </p:sp>
      <p:sp>
        <p:nvSpPr>
          <p:cNvPr id="91139" name="Slide Number Placeholder 3">
            <a:extLst>
              <a:ext uri="{FF2B5EF4-FFF2-40B4-BE49-F238E27FC236}">
                <a16:creationId xmlns:a16="http://schemas.microsoft.com/office/drawing/2014/main" id="{83BEC64C-2411-46A7-B299-4C32524053D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24486769-ADFA-40EE-8C3D-EE4872EDCEDE}" type="slidenum">
              <a:rPr lang="en-US" altLang="en-US" sz="1400"/>
              <a:pPr>
                <a:spcBef>
                  <a:spcPct val="0"/>
                </a:spcBef>
                <a:buClrTx/>
                <a:buFontTx/>
                <a:buNone/>
              </a:pPr>
              <a:t>42</a:t>
            </a:fld>
            <a:endParaRPr lang="en-US" altLang="en-US" sz="1400"/>
          </a:p>
        </p:txBody>
      </p:sp>
      <p:pic>
        <p:nvPicPr>
          <p:cNvPr id="91140" name="Picture 4">
            <a:extLst>
              <a:ext uri="{FF2B5EF4-FFF2-40B4-BE49-F238E27FC236}">
                <a16:creationId xmlns:a16="http://schemas.microsoft.com/office/drawing/2014/main" id="{ED0B5F5A-4B4A-472F-ACBD-FEF9921F4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438" y="2514600"/>
            <a:ext cx="7772400" cy="338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EC848F9B-4129-44F6-9EFC-124D97C176E3}"/>
              </a:ext>
            </a:extLst>
          </p:cNvPr>
          <p:cNvSpPr>
            <a:spLocks noGrp="1" noChangeArrowheads="1"/>
          </p:cNvSpPr>
          <p:nvPr>
            <p:ph type="title"/>
          </p:nvPr>
        </p:nvSpPr>
        <p:spPr/>
        <p:txBody>
          <a:bodyPr/>
          <a:lstStyle/>
          <a:p>
            <a:r>
              <a:rPr lang="en-US" altLang="en-US"/>
              <a:t>Normalization Exercise 6</a:t>
            </a:r>
          </a:p>
        </p:txBody>
      </p:sp>
      <p:sp>
        <p:nvSpPr>
          <p:cNvPr id="92162" name="Content Placeholder 2">
            <a:extLst>
              <a:ext uri="{FF2B5EF4-FFF2-40B4-BE49-F238E27FC236}">
                <a16:creationId xmlns:a16="http://schemas.microsoft.com/office/drawing/2014/main" id="{A93C1C17-E450-4B1A-A845-9269ADFC9201}"/>
              </a:ext>
            </a:extLst>
          </p:cNvPr>
          <p:cNvSpPr>
            <a:spLocks noGrp="1" noChangeArrowheads="1"/>
          </p:cNvSpPr>
          <p:nvPr>
            <p:ph idx="1"/>
          </p:nvPr>
        </p:nvSpPr>
        <p:spPr/>
        <p:txBody>
          <a:bodyPr/>
          <a:lstStyle/>
          <a:p>
            <a:r>
              <a:rPr lang="en-US" altLang="en-US" sz="2800"/>
              <a:t>Convert the following un-normalized table to the 3</a:t>
            </a:r>
            <a:r>
              <a:rPr lang="en-US" altLang="en-US" sz="2800" baseline="30000"/>
              <a:t>rd</a:t>
            </a:r>
            <a:r>
              <a:rPr lang="en-US" altLang="en-US" sz="2800"/>
              <a:t> NF</a:t>
            </a:r>
          </a:p>
          <a:p>
            <a:endParaRPr lang="en-US" altLang="en-US"/>
          </a:p>
        </p:txBody>
      </p:sp>
      <p:sp>
        <p:nvSpPr>
          <p:cNvPr id="92163" name="Slide Number Placeholder 3">
            <a:extLst>
              <a:ext uri="{FF2B5EF4-FFF2-40B4-BE49-F238E27FC236}">
                <a16:creationId xmlns:a16="http://schemas.microsoft.com/office/drawing/2014/main" id="{ACB6F76C-68B8-4766-9991-363833906F7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35344C4F-DC9A-486C-8FE8-47BBE1D674DB}" type="slidenum">
              <a:rPr lang="en-US" altLang="en-US" sz="1400"/>
              <a:pPr>
                <a:spcBef>
                  <a:spcPct val="0"/>
                </a:spcBef>
                <a:buClrTx/>
                <a:buFontTx/>
                <a:buNone/>
              </a:pPr>
              <a:t>43</a:t>
            </a:fld>
            <a:endParaRPr lang="en-US" altLang="en-US" sz="1400"/>
          </a:p>
        </p:txBody>
      </p:sp>
      <p:pic>
        <p:nvPicPr>
          <p:cNvPr id="92164" name="Picture 3" descr="C14NF05">
            <a:extLst>
              <a:ext uri="{FF2B5EF4-FFF2-40B4-BE49-F238E27FC236}">
                <a16:creationId xmlns:a16="http://schemas.microsoft.com/office/drawing/2014/main" id="{9C2B025B-A7B4-43C3-A971-BB8377BF5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044" t="2182"/>
          <a:stretch>
            <a:fillRect/>
          </a:stretch>
        </p:blipFill>
        <p:spPr bwMode="auto">
          <a:xfrm>
            <a:off x="627063" y="2819400"/>
            <a:ext cx="8135937" cy="405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a:extLst>
              <a:ext uri="{FF2B5EF4-FFF2-40B4-BE49-F238E27FC236}">
                <a16:creationId xmlns:a16="http://schemas.microsoft.com/office/drawing/2014/main" id="{5F378736-7EAA-4ABB-B8B2-CFEA1EFB393B}"/>
              </a:ext>
            </a:extLst>
          </p:cNvPr>
          <p:cNvSpPr>
            <a:spLocks noGrp="1" noChangeArrowheads="1"/>
          </p:cNvSpPr>
          <p:nvPr>
            <p:ph type="title"/>
          </p:nvPr>
        </p:nvSpPr>
        <p:spPr/>
        <p:txBody>
          <a:bodyPr/>
          <a:lstStyle/>
          <a:p>
            <a:r>
              <a:rPr lang="en-US" altLang="en-US"/>
              <a:t>Normalization Exercise 7</a:t>
            </a:r>
          </a:p>
        </p:txBody>
      </p:sp>
      <p:sp>
        <p:nvSpPr>
          <p:cNvPr id="94210" name="Slide Number Placeholder 3">
            <a:extLst>
              <a:ext uri="{FF2B5EF4-FFF2-40B4-BE49-F238E27FC236}">
                <a16:creationId xmlns:a16="http://schemas.microsoft.com/office/drawing/2014/main" id="{08C11416-2164-4251-9C83-62650850D6A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796B1A46-28D2-492D-96F7-88082B7937DF}" type="slidenum">
              <a:rPr lang="en-US" altLang="en-US" sz="1400"/>
              <a:pPr>
                <a:spcBef>
                  <a:spcPct val="0"/>
                </a:spcBef>
                <a:buClrTx/>
                <a:buFontTx/>
                <a:buNone/>
              </a:pPr>
              <a:t>44</a:t>
            </a:fld>
            <a:endParaRPr lang="en-US" altLang="en-US" sz="1400"/>
          </a:p>
        </p:txBody>
      </p:sp>
      <p:graphicFrame>
        <p:nvGraphicFramePr>
          <p:cNvPr id="94211" name="Object 3">
            <a:extLst>
              <a:ext uri="{FF2B5EF4-FFF2-40B4-BE49-F238E27FC236}">
                <a16:creationId xmlns:a16="http://schemas.microsoft.com/office/drawing/2014/main" id="{391F022B-52D2-46F1-BDF6-DD64F2EF4132}"/>
              </a:ext>
            </a:extLst>
          </p:cNvPr>
          <p:cNvGraphicFramePr>
            <a:graphicFrameLocks noChangeAspect="1"/>
          </p:cNvGraphicFramePr>
          <p:nvPr/>
        </p:nvGraphicFramePr>
        <p:xfrm>
          <a:off x="36513" y="1760538"/>
          <a:ext cx="8907462" cy="5021262"/>
        </p:xfrm>
        <a:graphic>
          <a:graphicData uri="http://schemas.openxmlformats.org/presentationml/2006/ole">
            <mc:AlternateContent xmlns:mc="http://schemas.openxmlformats.org/markup-compatibility/2006">
              <mc:Choice xmlns:v="urn:schemas-microsoft-com:vml" Requires="v">
                <p:oleObj name="Worksheet" r:id="rId3" imgW="0" imgH="0" progId="Excel.Sheet.8">
                  <p:embed/>
                </p:oleObj>
              </mc:Choice>
              <mc:Fallback>
                <p:oleObj name="Worksheet" r:id="rId3" imgW="0" imgH="0"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3" y="1760538"/>
                        <a:ext cx="8907462" cy="502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a:extLst>
              <a:ext uri="{FF2B5EF4-FFF2-40B4-BE49-F238E27FC236}">
                <a16:creationId xmlns:a16="http://schemas.microsoft.com/office/drawing/2014/main" id="{E4312E3D-FA10-4CD7-A2D4-78C06BA2698D}"/>
              </a:ext>
            </a:extLst>
          </p:cNvPr>
          <p:cNvSpPr>
            <a:spLocks noGrp="1" noChangeArrowheads="1"/>
          </p:cNvSpPr>
          <p:nvPr>
            <p:ph type="title"/>
          </p:nvPr>
        </p:nvSpPr>
        <p:spPr>
          <a:xfrm>
            <a:off x="1060450" y="0"/>
            <a:ext cx="7793038" cy="1143000"/>
          </a:xfrm>
        </p:spPr>
        <p:txBody>
          <a:bodyPr/>
          <a:lstStyle/>
          <a:p>
            <a:r>
              <a:rPr lang="en-US" altLang="en-US"/>
              <a:t>Normalization Exercise 7</a:t>
            </a:r>
          </a:p>
        </p:txBody>
      </p:sp>
      <p:sp>
        <p:nvSpPr>
          <p:cNvPr id="95234" name="Slide Number Placeholder 3">
            <a:extLst>
              <a:ext uri="{FF2B5EF4-FFF2-40B4-BE49-F238E27FC236}">
                <a16:creationId xmlns:a16="http://schemas.microsoft.com/office/drawing/2014/main" id="{C1E1C8DF-5166-4FD2-B188-770BC702203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5322748F-F595-4FBA-B4A7-83369EC6E35D}" type="slidenum">
              <a:rPr lang="en-US" altLang="en-US" sz="1400"/>
              <a:pPr>
                <a:spcBef>
                  <a:spcPct val="0"/>
                </a:spcBef>
                <a:buClrTx/>
                <a:buFontTx/>
                <a:buNone/>
              </a:pPr>
              <a:t>45</a:t>
            </a:fld>
            <a:endParaRPr lang="en-US" altLang="en-US" sz="1400"/>
          </a:p>
        </p:txBody>
      </p:sp>
      <p:graphicFrame>
        <p:nvGraphicFramePr>
          <p:cNvPr id="95235" name="Object 3">
            <a:extLst>
              <a:ext uri="{FF2B5EF4-FFF2-40B4-BE49-F238E27FC236}">
                <a16:creationId xmlns:a16="http://schemas.microsoft.com/office/drawing/2014/main" id="{014DEEF5-A989-4A69-B6E1-E8294A74788B}"/>
              </a:ext>
            </a:extLst>
          </p:cNvPr>
          <p:cNvGraphicFramePr>
            <a:graphicFrameLocks noChangeAspect="1"/>
          </p:cNvGraphicFramePr>
          <p:nvPr/>
        </p:nvGraphicFramePr>
        <p:xfrm>
          <a:off x="152400" y="1371600"/>
          <a:ext cx="8839200" cy="5410200"/>
        </p:xfrm>
        <a:graphic>
          <a:graphicData uri="http://schemas.openxmlformats.org/presentationml/2006/ole">
            <mc:AlternateContent xmlns:mc="http://schemas.openxmlformats.org/markup-compatibility/2006">
              <mc:Choice xmlns:v="urn:schemas-microsoft-com:vml" Requires="v">
                <p:oleObj name="Worksheet" r:id="rId2" imgW="0" imgH="0" progId="Excel.Sheet.8">
                  <p:embed/>
                </p:oleObj>
              </mc:Choice>
              <mc:Fallback>
                <p:oleObj name="Worksheet" r:id="rId2" imgW="0" imgH="0" progId="Excel.Sheet.8">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88392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1CCE4424-96D5-419A-9A64-7B6B40FF5F95}"/>
              </a:ext>
            </a:extLst>
          </p:cNvPr>
          <p:cNvSpPr>
            <a:spLocks noGrp="1" noChangeArrowheads="1"/>
          </p:cNvSpPr>
          <p:nvPr>
            <p:ph type="title"/>
          </p:nvPr>
        </p:nvSpPr>
        <p:spPr/>
        <p:txBody>
          <a:bodyPr/>
          <a:lstStyle/>
          <a:p>
            <a:r>
              <a:rPr lang="en-US" altLang="en-US"/>
              <a:t>Normalization Exercise 8</a:t>
            </a:r>
          </a:p>
        </p:txBody>
      </p:sp>
      <p:sp>
        <p:nvSpPr>
          <p:cNvPr id="96258" name="Content Placeholder 2">
            <a:extLst>
              <a:ext uri="{FF2B5EF4-FFF2-40B4-BE49-F238E27FC236}">
                <a16:creationId xmlns:a16="http://schemas.microsoft.com/office/drawing/2014/main" id="{28C8ADC2-FECC-432B-8FAA-2842EBF17B8F}"/>
              </a:ext>
            </a:extLst>
          </p:cNvPr>
          <p:cNvSpPr>
            <a:spLocks noGrp="1" noChangeArrowheads="1"/>
          </p:cNvSpPr>
          <p:nvPr>
            <p:ph idx="1"/>
          </p:nvPr>
        </p:nvSpPr>
        <p:spPr/>
        <p:txBody>
          <a:bodyPr/>
          <a:lstStyle/>
          <a:p>
            <a:r>
              <a:rPr lang="en-US" altLang="en-US"/>
              <a:t>Convert the following un-normalized table to the 3</a:t>
            </a:r>
            <a:r>
              <a:rPr lang="en-US" altLang="en-US" baseline="30000"/>
              <a:t>rd</a:t>
            </a:r>
            <a:r>
              <a:rPr lang="en-US" altLang="en-US"/>
              <a:t> NF</a:t>
            </a:r>
          </a:p>
          <a:p>
            <a:endParaRPr lang="en-US" altLang="en-US"/>
          </a:p>
        </p:txBody>
      </p:sp>
      <p:sp>
        <p:nvSpPr>
          <p:cNvPr id="96259" name="Slide Number Placeholder 3">
            <a:extLst>
              <a:ext uri="{FF2B5EF4-FFF2-40B4-BE49-F238E27FC236}">
                <a16:creationId xmlns:a16="http://schemas.microsoft.com/office/drawing/2014/main" id="{D2C1B293-CC0F-4E94-A102-08B9F383930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3CD109D6-C924-42B7-B789-F450979F57E0}" type="slidenum">
              <a:rPr lang="en-US" altLang="en-US" sz="1400"/>
              <a:pPr>
                <a:spcBef>
                  <a:spcPct val="0"/>
                </a:spcBef>
                <a:buClrTx/>
                <a:buFontTx/>
                <a:buNone/>
              </a:pPr>
              <a:t>46</a:t>
            </a:fld>
            <a:endParaRPr lang="en-US" altLang="en-US" sz="1400"/>
          </a:p>
        </p:txBody>
      </p:sp>
      <p:pic>
        <p:nvPicPr>
          <p:cNvPr id="96260" name="Picture 2">
            <a:extLst>
              <a:ext uri="{FF2B5EF4-FFF2-40B4-BE49-F238E27FC236}">
                <a16:creationId xmlns:a16="http://schemas.microsoft.com/office/drawing/2014/main" id="{7AD4EC79-D2D5-4F42-9E10-4CF0386A4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48000"/>
            <a:ext cx="7400925"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a:extLst>
              <a:ext uri="{FF2B5EF4-FFF2-40B4-BE49-F238E27FC236}">
                <a16:creationId xmlns:a16="http://schemas.microsoft.com/office/drawing/2014/main" id="{57B8D277-532C-4583-9EC0-1877C578C377}"/>
              </a:ext>
            </a:extLst>
          </p:cNvPr>
          <p:cNvSpPr>
            <a:spLocks noGrp="1" noChangeArrowheads="1"/>
          </p:cNvSpPr>
          <p:nvPr>
            <p:ph type="title"/>
          </p:nvPr>
        </p:nvSpPr>
        <p:spPr/>
        <p:txBody>
          <a:bodyPr/>
          <a:lstStyle/>
          <a:p>
            <a:r>
              <a:rPr lang="en-US" altLang="en-US" sz="3200"/>
              <a:t>Advantages and Disadvantages of Normalization</a:t>
            </a:r>
          </a:p>
        </p:txBody>
      </p:sp>
      <p:sp>
        <p:nvSpPr>
          <p:cNvPr id="97282" name="Content Placeholder 2">
            <a:extLst>
              <a:ext uri="{FF2B5EF4-FFF2-40B4-BE49-F238E27FC236}">
                <a16:creationId xmlns:a16="http://schemas.microsoft.com/office/drawing/2014/main" id="{65BFDC39-4B6E-4803-B40F-4808DB69BBD5}"/>
              </a:ext>
            </a:extLst>
          </p:cNvPr>
          <p:cNvSpPr>
            <a:spLocks noGrp="1" noChangeArrowheads="1"/>
          </p:cNvSpPr>
          <p:nvPr>
            <p:ph idx="1"/>
          </p:nvPr>
        </p:nvSpPr>
        <p:spPr/>
        <p:txBody>
          <a:bodyPr/>
          <a:lstStyle/>
          <a:p>
            <a:r>
              <a:rPr lang="en-US" altLang="en-US"/>
              <a:t>Advantages</a:t>
            </a:r>
          </a:p>
          <a:p>
            <a:pPr lvl="1"/>
            <a:r>
              <a:rPr lang="en-US" altLang="en-US"/>
              <a:t>Eliminate modification anomalies</a:t>
            </a:r>
          </a:p>
          <a:p>
            <a:pPr lvl="1"/>
            <a:r>
              <a:rPr lang="en-US" altLang="en-US"/>
              <a:t>Reduce duplicated data</a:t>
            </a:r>
          </a:p>
          <a:p>
            <a:r>
              <a:rPr lang="en-US" altLang="en-US"/>
              <a:t>Disadvantages</a:t>
            </a:r>
          </a:p>
          <a:p>
            <a:pPr lvl="1"/>
            <a:r>
              <a:rPr lang="en-US" altLang="en-US"/>
              <a:t>More complicated SQL required for joins</a:t>
            </a:r>
          </a:p>
          <a:p>
            <a:pPr lvl="1"/>
            <a:r>
              <a:rPr lang="en-US" altLang="en-US"/>
              <a:t>Extra work for DBMS can mean slower applications</a:t>
            </a:r>
          </a:p>
        </p:txBody>
      </p:sp>
      <p:sp>
        <p:nvSpPr>
          <p:cNvPr id="97283" name="Slide Number Placeholder 3">
            <a:extLst>
              <a:ext uri="{FF2B5EF4-FFF2-40B4-BE49-F238E27FC236}">
                <a16:creationId xmlns:a16="http://schemas.microsoft.com/office/drawing/2014/main" id="{8FCDB570-F2E0-4BCA-A19B-FF63071EBDF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2CABCCD5-1FB4-4FA5-9204-6CE71DECD855}" type="slidenum">
              <a:rPr lang="en-US" altLang="en-US" sz="1400"/>
              <a:pPr>
                <a:spcBef>
                  <a:spcPct val="0"/>
                </a:spcBef>
                <a:buClrTx/>
                <a:buFontTx/>
                <a:buNone/>
              </a:pPr>
              <a:t>47</a:t>
            </a:fld>
            <a:endParaRPr lang="en-US" altLang="en-US" sz="1400"/>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a:extLst>
              <a:ext uri="{FF2B5EF4-FFF2-40B4-BE49-F238E27FC236}">
                <a16:creationId xmlns:a16="http://schemas.microsoft.com/office/drawing/2014/main" id="{AF2A3C56-DC84-46B6-BADA-62DE75A12A33}"/>
              </a:ext>
            </a:extLst>
          </p:cNvPr>
          <p:cNvSpPr>
            <a:spLocks noGrp="1" noChangeArrowheads="1"/>
          </p:cNvSpPr>
          <p:nvPr>
            <p:ph type="title"/>
          </p:nvPr>
        </p:nvSpPr>
        <p:spPr/>
        <p:txBody>
          <a:bodyPr/>
          <a:lstStyle/>
          <a:p>
            <a:r>
              <a:rPr lang="en-US" altLang="en-US"/>
              <a:t>Forming Relationships</a:t>
            </a:r>
          </a:p>
        </p:txBody>
      </p:sp>
      <p:sp>
        <p:nvSpPr>
          <p:cNvPr id="99330" name="Content Placeholder 2">
            <a:extLst>
              <a:ext uri="{FF2B5EF4-FFF2-40B4-BE49-F238E27FC236}">
                <a16:creationId xmlns:a16="http://schemas.microsoft.com/office/drawing/2014/main" id="{DC3A143F-9912-4BC9-A6D6-3C951CBC25BC}"/>
              </a:ext>
            </a:extLst>
          </p:cNvPr>
          <p:cNvSpPr>
            <a:spLocks noGrp="1" noChangeArrowheads="1"/>
          </p:cNvSpPr>
          <p:nvPr>
            <p:ph idx="1"/>
          </p:nvPr>
        </p:nvSpPr>
        <p:spPr/>
        <p:txBody>
          <a:bodyPr/>
          <a:lstStyle/>
          <a:p>
            <a:r>
              <a:rPr lang="en-US" altLang="en-US" sz="2800"/>
              <a:t>One to One Relationship:  Occur when each entry in the first table has one, and only one, counterpart in the second table.  </a:t>
            </a:r>
          </a:p>
          <a:p>
            <a:endParaRPr lang="en-US" altLang="en-US"/>
          </a:p>
        </p:txBody>
      </p:sp>
      <p:sp>
        <p:nvSpPr>
          <p:cNvPr id="99331" name="Slide Number Placeholder 3">
            <a:extLst>
              <a:ext uri="{FF2B5EF4-FFF2-40B4-BE49-F238E27FC236}">
                <a16:creationId xmlns:a16="http://schemas.microsoft.com/office/drawing/2014/main" id="{8AB92B57-4B43-44B6-8A71-46BED7DE6EE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CC9C3A3F-7D44-4EA8-9140-70DD5C44C5BC}" type="slidenum">
              <a:rPr lang="en-US" altLang="en-US" sz="1400"/>
              <a:pPr>
                <a:spcBef>
                  <a:spcPct val="0"/>
                </a:spcBef>
                <a:buClrTx/>
                <a:buFontTx/>
                <a:buNone/>
              </a:pPr>
              <a:t>48</a:t>
            </a:fld>
            <a:endParaRPr lang="en-US" altLang="en-US" sz="1400"/>
          </a:p>
        </p:txBody>
      </p:sp>
      <p:pic>
        <p:nvPicPr>
          <p:cNvPr id="99332" name="Picture 3">
            <a:extLst>
              <a:ext uri="{FF2B5EF4-FFF2-40B4-BE49-F238E27FC236}">
                <a16:creationId xmlns:a16="http://schemas.microsoft.com/office/drawing/2014/main" id="{107307AB-2924-4DAF-BFAF-4077841AF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352800"/>
            <a:ext cx="6389688" cy="260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a:extLst>
              <a:ext uri="{FF2B5EF4-FFF2-40B4-BE49-F238E27FC236}">
                <a16:creationId xmlns:a16="http://schemas.microsoft.com/office/drawing/2014/main" id="{79F9B716-5373-4A17-A032-0216D3EE501F}"/>
              </a:ext>
            </a:extLst>
          </p:cNvPr>
          <p:cNvSpPr>
            <a:spLocks noGrp="1" noChangeArrowheads="1"/>
          </p:cNvSpPr>
          <p:nvPr>
            <p:ph type="title"/>
          </p:nvPr>
        </p:nvSpPr>
        <p:spPr/>
        <p:txBody>
          <a:bodyPr/>
          <a:lstStyle/>
          <a:p>
            <a:r>
              <a:rPr lang="en-US" altLang="en-US"/>
              <a:t>Forming Relationships</a:t>
            </a:r>
          </a:p>
        </p:txBody>
      </p:sp>
      <p:sp>
        <p:nvSpPr>
          <p:cNvPr id="101378" name="Content Placeholder 2">
            <a:extLst>
              <a:ext uri="{FF2B5EF4-FFF2-40B4-BE49-F238E27FC236}">
                <a16:creationId xmlns:a16="http://schemas.microsoft.com/office/drawing/2014/main" id="{029B155D-A4AB-4D0B-8BAD-F53D8759C6D0}"/>
              </a:ext>
            </a:extLst>
          </p:cNvPr>
          <p:cNvSpPr>
            <a:spLocks noGrp="1" noChangeArrowheads="1"/>
          </p:cNvSpPr>
          <p:nvPr>
            <p:ph idx="1"/>
          </p:nvPr>
        </p:nvSpPr>
        <p:spPr/>
        <p:txBody>
          <a:bodyPr/>
          <a:lstStyle/>
          <a:p>
            <a:r>
              <a:rPr lang="en-US" altLang="en-US" sz="2800"/>
              <a:t>One to Many Relationship:  Occurs when one row in the first table corresponds to many rows in the second table  </a:t>
            </a:r>
          </a:p>
          <a:p>
            <a:endParaRPr lang="en-US" altLang="en-US"/>
          </a:p>
        </p:txBody>
      </p:sp>
      <p:sp>
        <p:nvSpPr>
          <p:cNvPr id="101379" name="Slide Number Placeholder 3">
            <a:extLst>
              <a:ext uri="{FF2B5EF4-FFF2-40B4-BE49-F238E27FC236}">
                <a16:creationId xmlns:a16="http://schemas.microsoft.com/office/drawing/2014/main" id="{A40D0CAF-493C-4A72-8D23-DCC9DC99181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13CA2D56-7C33-4272-ABFB-41C69DE865CA}" type="slidenum">
              <a:rPr lang="en-US" altLang="en-US" sz="1400"/>
              <a:pPr>
                <a:spcBef>
                  <a:spcPct val="0"/>
                </a:spcBef>
                <a:buClrTx/>
                <a:buFontTx/>
                <a:buNone/>
              </a:pPr>
              <a:t>49</a:t>
            </a:fld>
            <a:endParaRPr lang="en-US" altLang="en-US" sz="1400"/>
          </a:p>
        </p:txBody>
      </p:sp>
      <p:pic>
        <p:nvPicPr>
          <p:cNvPr id="101380" name="Picture 2">
            <a:extLst>
              <a:ext uri="{FF2B5EF4-FFF2-40B4-BE49-F238E27FC236}">
                <a16:creationId xmlns:a16="http://schemas.microsoft.com/office/drawing/2014/main" id="{3534EEF6-E92E-40A7-A1BA-53C0BF17C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541713"/>
            <a:ext cx="4953000" cy="270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A9308DD0-8261-42E3-9733-2494EFFEB6A9}"/>
              </a:ext>
            </a:extLst>
          </p:cNvPr>
          <p:cNvSpPr>
            <a:spLocks noGrp="1" noChangeArrowheads="1"/>
          </p:cNvSpPr>
          <p:nvPr>
            <p:ph type="title"/>
          </p:nvPr>
        </p:nvSpPr>
        <p:spPr/>
        <p:txBody>
          <a:bodyPr/>
          <a:lstStyle/>
          <a:p>
            <a:r>
              <a:rPr lang="en-US" altLang="en-US"/>
              <a:t>Relational Model Terminology</a:t>
            </a:r>
          </a:p>
        </p:txBody>
      </p:sp>
      <p:sp>
        <p:nvSpPr>
          <p:cNvPr id="3" name="Content Placeholder 2">
            <a:extLst>
              <a:ext uri="{FF2B5EF4-FFF2-40B4-BE49-F238E27FC236}">
                <a16:creationId xmlns:a16="http://schemas.microsoft.com/office/drawing/2014/main" id="{A2371E1B-1179-6A4C-9027-900C72C8520C}"/>
              </a:ext>
            </a:extLst>
          </p:cNvPr>
          <p:cNvSpPr>
            <a:spLocks noGrp="1"/>
          </p:cNvSpPr>
          <p:nvPr>
            <p:ph idx="1"/>
          </p:nvPr>
        </p:nvSpPr>
        <p:spPr/>
        <p:txBody>
          <a:bodyPr/>
          <a:lstStyle/>
          <a:p>
            <a:pPr marL="0" indent="0">
              <a:buFontTx/>
              <a:buNone/>
              <a:defRPr/>
            </a:pPr>
            <a:r>
              <a:rPr lang="en-US" sz="2800" dirty="0"/>
              <a:t>Relation: Table with the characteristics below</a:t>
            </a:r>
          </a:p>
          <a:p>
            <a:pPr>
              <a:defRPr/>
            </a:pPr>
            <a:r>
              <a:rPr lang="en-US" sz="2600" dirty="0"/>
              <a:t>Rows contain data about an entity</a:t>
            </a:r>
          </a:p>
          <a:p>
            <a:pPr>
              <a:defRPr/>
            </a:pPr>
            <a:r>
              <a:rPr lang="en-US" sz="2600" dirty="0"/>
              <a:t>Columns contain data about attributes of the entities</a:t>
            </a:r>
          </a:p>
          <a:p>
            <a:pPr>
              <a:defRPr/>
            </a:pPr>
            <a:r>
              <a:rPr lang="en-US" sz="2600" dirty="0"/>
              <a:t>All entries in a column are of the same kind</a:t>
            </a:r>
          </a:p>
          <a:p>
            <a:pPr>
              <a:defRPr/>
            </a:pPr>
            <a:r>
              <a:rPr lang="en-US" sz="2600" dirty="0"/>
              <a:t>Each column has a unique name</a:t>
            </a:r>
          </a:p>
          <a:p>
            <a:pPr>
              <a:defRPr/>
            </a:pPr>
            <a:r>
              <a:rPr lang="en-US" sz="2600" dirty="0"/>
              <a:t>Cells of the table hold a single value</a:t>
            </a:r>
          </a:p>
          <a:p>
            <a:pPr>
              <a:defRPr/>
            </a:pPr>
            <a:r>
              <a:rPr lang="en-US" sz="2600" dirty="0"/>
              <a:t>The order of columns and rows is unimportant</a:t>
            </a:r>
          </a:p>
          <a:p>
            <a:pPr>
              <a:defRPr/>
            </a:pPr>
            <a:r>
              <a:rPr lang="en-US" sz="2600" dirty="0"/>
              <a:t>No two rows may be identical</a:t>
            </a:r>
          </a:p>
          <a:p>
            <a:pPr>
              <a:defRPr/>
            </a:pPr>
            <a:endParaRPr lang="en-US" dirty="0"/>
          </a:p>
          <a:p>
            <a:pPr marL="0" indent="0">
              <a:buFontTx/>
              <a:buNone/>
              <a:defRPr/>
            </a:pPr>
            <a:r>
              <a:rPr lang="en-US" dirty="0"/>
              <a:t> </a:t>
            </a:r>
          </a:p>
        </p:txBody>
      </p:sp>
      <p:sp>
        <p:nvSpPr>
          <p:cNvPr id="24579" name="Slide Number Placeholder 3">
            <a:extLst>
              <a:ext uri="{FF2B5EF4-FFF2-40B4-BE49-F238E27FC236}">
                <a16:creationId xmlns:a16="http://schemas.microsoft.com/office/drawing/2014/main" id="{C9162F7C-C9BF-4748-8293-C3475CC7AA5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6989E870-2022-47CC-9D12-51970CCEBD04}" type="slidenum">
              <a:rPr lang="en-US" altLang="en-US" sz="1400"/>
              <a:pPr>
                <a:spcBef>
                  <a:spcPct val="0"/>
                </a:spcBef>
                <a:buClrTx/>
                <a:buFontTx/>
                <a:buNone/>
              </a:pPr>
              <a:t>5</a:t>
            </a:fld>
            <a:endParaRPr lang="en-US" altLang="en-US" sz="140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a:extLst>
              <a:ext uri="{FF2B5EF4-FFF2-40B4-BE49-F238E27FC236}">
                <a16:creationId xmlns:a16="http://schemas.microsoft.com/office/drawing/2014/main" id="{575FAEE9-E283-41B9-8229-31E00B8DFFFB}"/>
              </a:ext>
            </a:extLst>
          </p:cNvPr>
          <p:cNvSpPr>
            <a:spLocks noGrp="1" noChangeArrowheads="1"/>
          </p:cNvSpPr>
          <p:nvPr>
            <p:ph type="title"/>
          </p:nvPr>
        </p:nvSpPr>
        <p:spPr/>
        <p:txBody>
          <a:bodyPr/>
          <a:lstStyle/>
          <a:p>
            <a:r>
              <a:rPr lang="en-US" altLang="en-US"/>
              <a:t>Forming Relationships</a:t>
            </a:r>
          </a:p>
        </p:txBody>
      </p:sp>
      <p:sp>
        <p:nvSpPr>
          <p:cNvPr id="103426" name="Content Placeholder 2">
            <a:extLst>
              <a:ext uri="{FF2B5EF4-FFF2-40B4-BE49-F238E27FC236}">
                <a16:creationId xmlns:a16="http://schemas.microsoft.com/office/drawing/2014/main" id="{B94D5F56-0A67-488A-B3C2-6DA6608B0B2D}"/>
              </a:ext>
            </a:extLst>
          </p:cNvPr>
          <p:cNvSpPr>
            <a:spLocks noGrp="1" noChangeArrowheads="1"/>
          </p:cNvSpPr>
          <p:nvPr>
            <p:ph idx="1"/>
          </p:nvPr>
        </p:nvSpPr>
        <p:spPr/>
        <p:txBody>
          <a:bodyPr/>
          <a:lstStyle/>
          <a:p>
            <a:r>
              <a:rPr lang="en-US" altLang="en-US" sz="2800"/>
              <a:t>Many to Many Relationship: Occurs when multiple rows from table A correspond to multiple rows in table B</a:t>
            </a:r>
          </a:p>
          <a:p>
            <a:endParaRPr lang="en-US" altLang="en-US"/>
          </a:p>
        </p:txBody>
      </p:sp>
      <p:sp>
        <p:nvSpPr>
          <p:cNvPr id="103427" name="Slide Number Placeholder 3">
            <a:extLst>
              <a:ext uri="{FF2B5EF4-FFF2-40B4-BE49-F238E27FC236}">
                <a16:creationId xmlns:a16="http://schemas.microsoft.com/office/drawing/2014/main" id="{09A7FBFA-50AE-46A3-9FA6-A825B0B95D39}"/>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F87F93F3-80C2-48B4-8EBC-2B9877012F8D}" type="slidenum">
              <a:rPr lang="en-US" altLang="en-US" sz="1400"/>
              <a:pPr>
                <a:spcBef>
                  <a:spcPct val="0"/>
                </a:spcBef>
                <a:buClrTx/>
                <a:buFontTx/>
                <a:buNone/>
              </a:pPr>
              <a:t>50</a:t>
            </a:fld>
            <a:endParaRPr lang="en-US" altLang="en-US" sz="1400"/>
          </a:p>
        </p:txBody>
      </p:sp>
      <p:pic>
        <p:nvPicPr>
          <p:cNvPr id="103428" name="Picture 2">
            <a:extLst>
              <a:ext uri="{FF2B5EF4-FFF2-40B4-BE49-F238E27FC236}">
                <a16:creationId xmlns:a16="http://schemas.microsoft.com/office/drawing/2014/main" id="{C4CF43C7-40D8-4AD4-B112-9A63EF2FD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429000"/>
            <a:ext cx="5300663"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a:extLst>
              <a:ext uri="{FF2B5EF4-FFF2-40B4-BE49-F238E27FC236}">
                <a16:creationId xmlns:a16="http://schemas.microsoft.com/office/drawing/2014/main" id="{5FB696BA-9053-4ADB-8D12-00117B409C84}"/>
              </a:ext>
            </a:extLst>
          </p:cNvPr>
          <p:cNvSpPr>
            <a:spLocks noGrp="1" noChangeArrowheads="1"/>
          </p:cNvSpPr>
          <p:nvPr>
            <p:ph type="title"/>
          </p:nvPr>
        </p:nvSpPr>
        <p:spPr/>
        <p:txBody>
          <a:bodyPr/>
          <a:lstStyle/>
          <a:p>
            <a:r>
              <a:rPr lang="en-US" altLang="en-US"/>
              <a:t>Designing Read-Only Databases</a:t>
            </a:r>
          </a:p>
        </p:txBody>
      </p:sp>
      <p:sp>
        <p:nvSpPr>
          <p:cNvPr id="105474" name="Content Placeholder 2">
            <a:extLst>
              <a:ext uri="{FF2B5EF4-FFF2-40B4-BE49-F238E27FC236}">
                <a16:creationId xmlns:a16="http://schemas.microsoft.com/office/drawing/2014/main" id="{9D802BC9-6AC3-4964-84F3-C3CF9816B7E5}"/>
              </a:ext>
            </a:extLst>
          </p:cNvPr>
          <p:cNvSpPr>
            <a:spLocks noGrp="1" noChangeArrowheads="1"/>
          </p:cNvSpPr>
          <p:nvPr>
            <p:ph idx="1"/>
          </p:nvPr>
        </p:nvSpPr>
        <p:spPr/>
        <p:txBody>
          <a:bodyPr/>
          <a:lstStyle/>
          <a:p>
            <a:r>
              <a:rPr lang="en-US" altLang="en-US"/>
              <a:t>Read-only databases are used for querying, reporting, and data mining applications.</a:t>
            </a:r>
          </a:p>
          <a:p>
            <a:r>
              <a:rPr lang="en-US" altLang="en-US"/>
              <a:t>Normalization is seldom an advantage </a:t>
            </a:r>
          </a:p>
        </p:txBody>
      </p:sp>
      <p:sp>
        <p:nvSpPr>
          <p:cNvPr id="105475" name="Slide Number Placeholder 3">
            <a:extLst>
              <a:ext uri="{FF2B5EF4-FFF2-40B4-BE49-F238E27FC236}">
                <a16:creationId xmlns:a16="http://schemas.microsoft.com/office/drawing/2014/main" id="{B14C4E25-7D64-490D-B9A5-CB2CEFB357C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C61C4A06-B5F7-4104-855A-ECC84BF55573}" type="slidenum">
              <a:rPr lang="en-US" altLang="en-US" sz="1400"/>
              <a:pPr>
                <a:spcBef>
                  <a:spcPct val="0"/>
                </a:spcBef>
                <a:buClrTx/>
                <a:buFontTx/>
                <a:buNone/>
              </a:pPr>
              <a:t>51</a:t>
            </a:fld>
            <a:endParaRPr lang="en-US" altLang="en-US" sz="1400"/>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a:extLst>
              <a:ext uri="{FF2B5EF4-FFF2-40B4-BE49-F238E27FC236}">
                <a16:creationId xmlns:a16="http://schemas.microsoft.com/office/drawing/2014/main" id="{BBF14FB7-7E41-4862-AC9E-2D38C785103E}"/>
              </a:ext>
            </a:extLst>
          </p:cNvPr>
          <p:cNvSpPr>
            <a:spLocks noGrp="1" noChangeArrowheads="1"/>
          </p:cNvSpPr>
          <p:nvPr>
            <p:ph type="title"/>
          </p:nvPr>
        </p:nvSpPr>
        <p:spPr/>
        <p:txBody>
          <a:bodyPr/>
          <a:lstStyle/>
          <a:p>
            <a:r>
              <a:rPr lang="en-US" altLang="en-US"/>
              <a:t>Common Design Problems</a:t>
            </a:r>
          </a:p>
        </p:txBody>
      </p:sp>
      <p:sp>
        <p:nvSpPr>
          <p:cNvPr id="107522" name="Content Placeholder 2">
            <a:extLst>
              <a:ext uri="{FF2B5EF4-FFF2-40B4-BE49-F238E27FC236}">
                <a16:creationId xmlns:a16="http://schemas.microsoft.com/office/drawing/2014/main" id="{D572BEC2-B7BE-4EB9-85BB-860692177B89}"/>
              </a:ext>
            </a:extLst>
          </p:cNvPr>
          <p:cNvSpPr>
            <a:spLocks noGrp="1" noChangeArrowheads="1"/>
          </p:cNvSpPr>
          <p:nvPr>
            <p:ph idx="1"/>
          </p:nvPr>
        </p:nvSpPr>
        <p:spPr/>
        <p:txBody>
          <a:bodyPr/>
          <a:lstStyle/>
          <a:p>
            <a:pPr marL="0" indent="0">
              <a:buFontTx/>
              <a:buNone/>
            </a:pPr>
            <a:r>
              <a:rPr lang="en-US" altLang="en-US"/>
              <a:t>1. Multivalue, Multicolumn problem:</a:t>
            </a:r>
          </a:p>
          <a:p>
            <a:pPr marL="400050" lvl="1" indent="0">
              <a:buFontTx/>
              <a:buNone/>
            </a:pPr>
            <a:r>
              <a:rPr lang="en-US" altLang="en-US"/>
              <a:t>Problem Example:</a:t>
            </a:r>
          </a:p>
          <a:p>
            <a:pPr marL="400050" lvl="1" indent="0">
              <a:buFontTx/>
              <a:buNone/>
            </a:pPr>
            <a:r>
              <a:rPr lang="en-US" altLang="en-US"/>
              <a:t>EMPLOYEE(EmpNumber, Name, Email, Auto1_LicenseNumber, Auto2_LicenseNumber, Auto3_LicenseNumber) </a:t>
            </a:r>
          </a:p>
          <a:p>
            <a:pPr marL="0" indent="0">
              <a:buFontTx/>
              <a:buNone/>
            </a:pPr>
            <a:endParaRPr lang="en-US" altLang="en-US"/>
          </a:p>
        </p:txBody>
      </p:sp>
      <p:sp>
        <p:nvSpPr>
          <p:cNvPr id="107523" name="Slide Number Placeholder 3">
            <a:extLst>
              <a:ext uri="{FF2B5EF4-FFF2-40B4-BE49-F238E27FC236}">
                <a16:creationId xmlns:a16="http://schemas.microsoft.com/office/drawing/2014/main" id="{24779D53-2410-42C9-8657-179E7BED1C5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361014CC-E41A-417F-A5EE-9A799E4BC8F1}" type="slidenum">
              <a:rPr lang="en-US" altLang="en-US" sz="1400"/>
              <a:pPr>
                <a:spcBef>
                  <a:spcPct val="0"/>
                </a:spcBef>
                <a:buClrTx/>
                <a:buFontTx/>
                <a:buNone/>
              </a:pPr>
              <a:t>52</a:t>
            </a:fld>
            <a:endParaRPr lang="en-US" altLang="en-US" sz="140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a:extLst>
              <a:ext uri="{FF2B5EF4-FFF2-40B4-BE49-F238E27FC236}">
                <a16:creationId xmlns:a16="http://schemas.microsoft.com/office/drawing/2014/main" id="{486E078F-A094-489B-AFA5-07557E6867FA}"/>
              </a:ext>
            </a:extLst>
          </p:cNvPr>
          <p:cNvSpPr>
            <a:spLocks noGrp="1" noChangeArrowheads="1"/>
          </p:cNvSpPr>
          <p:nvPr>
            <p:ph type="title"/>
          </p:nvPr>
        </p:nvSpPr>
        <p:spPr/>
        <p:txBody>
          <a:bodyPr/>
          <a:lstStyle/>
          <a:p>
            <a:r>
              <a:rPr lang="en-US" altLang="en-US"/>
              <a:t>Common Design Problems</a:t>
            </a:r>
          </a:p>
        </p:txBody>
      </p:sp>
      <p:sp>
        <p:nvSpPr>
          <p:cNvPr id="109570" name="Content Placeholder 2">
            <a:extLst>
              <a:ext uri="{FF2B5EF4-FFF2-40B4-BE49-F238E27FC236}">
                <a16:creationId xmlns:a16="http://schemas.microsoft.com/office/drawing/2014/main" id="{8F0AC91E-2332-46F6-96D5-107E0AD217F9}"/>
              </a:ext>
            </a:extLst>
          </p:cNvPr>
          <p:cNvSpPr>
            <a:spLocks noGrp="1" noChangeArrowheads="1"/>
          </p:cNvSpPr>
          <p:nvPr>
            <p:ph idx="1"/>
          </p:nvPr>
        </p:nvSpPr>
        <p:spPr/>
        <p:txBody>
          <a:bodyPr/>
          <a:lstStyle/>
          <a:p>
            <a:pPr marL="0" indent="0">
              <a:buFontTx/>
              <a:buNone/>
            </a:pPr>
            <a:r>
              <a:rPr lang="en-US" altLang="en-US"/>
              <a:t>2. Inconsistent Values: Occurs because different users or different data sources may use different forms of the same data value.</a:t>
            </a:r>
          </a:p>
          <a:p>
            <a:pPr marL="0" indent="0">
              <a:buFontTx/>
              <a:buNone/>
            </a:pPr>
            <a:r>
              <a:rPr lang="en-US" altLang="en-US"/>
              <a:t>3. Missing (Null) Values: The problem with null values is ambiguity </a:t>
            </a:r>
          </a:p>
        </p:txBody>
      </p:sp>
      <p:sp>
        <p:nvSpPr>
          <p:cNvPr id="109571" name="Slide Number Placeholder 3">
            <a:extLst>
              <a:ext uri="{FF2B5EF4-FFF2-40B4-BE49-F238E27FC236}">
                <a16:creationId xmlns:a16="http://schemas.microsoft.com/office/drawing/2014/main" id="{C525B98A-F475-4B26-A6BC-071256429F2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D1F7A304-EEAE-4312-AE54-4CA361FE738D}" type="slidenum">
              <a:rPr lang="en-US" altLang="en-US" sz="1400"/>
              <a:pPr>
                <a:spcBef>
                  <a:spcPct val="0"/>
                </a:spcBef>
                <a:buClrTx/>
                <a:buFontTx/>
                <a:buNone/>
              </a:pPr>
              <a:t>53</a:t>
            </a:fld>
            <a:endParaRPr lang="en-US" altLang="en-US" sz="140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E6906482-55BE-4EE0-ACCD-782B74D89DFF}"/>
              </a:ext>
            </a:extLst>
          </p:cNvPr>
          <p:cNvSpPr>
            <a:spLocks noGrp="1" noChangeArrowheads="1"/>
          </p:cNvSpPr>
          <p:nvPr>
            <p:ph type="title"/>
          </p:nvPr>
        </p:nvSpPr>
        <p:spPr/>
        <p:txBody>
          <a:bodyPr/>
          <a:lstStyle/>
          <a:p>
            <a:r>
              <a:rPr lang="en-US" altLang="en-US"/>
              <a:t>Cells of a Table Hold a Single Value</a:t>
            </a:r>
          </a:p>
        </p:txBody>
      </p:sp>
      <p:sp>
        <p:nvSpPr>
          <p:cNvPr id="26626" name="Content Placeholder 2">
            <a:extLst>
              <a:ext uri="{FF2B5EF4-FFF2-40B4-BE49-F238E27FC236}">
                <a16:creationId xmlns:a16="http://schemas.microsoft.com/office/drawing/2014/main" id="{9AF8FF4E-11C7-46CE-BC95-21ECF69B0339}"/>
              </a:ext>
            </a:extLst>
          </p:cNvPr>
          <p:cNvSpPr>
            <a:spLocks noGrp="1" noChangeArrowheads="1"/>
          </p:cNvSpPr>
          <p:nvPr>
            <p:ph idx="1"/>
          </p:nvPr>
        </p:nvSpPr>
        <p:spPr/>
        <p:txBody>
          <a:bodyPr/>
          <a:lstStyle/>
          <a:p>
            <a:endParaRPr lang="en-US" altLang="en-US"/>
          </a:p>
        </p:txBody>
      </p:sp>
      <p:sp>
        <p:nvSpPr>
          <p:cNvPr id="26627" name="Slide Number Placeholder 3">
            <a:extLst>
              <a:ext uri="{FF2B5EF4-FFF2-40B4-BE49-F238E27FC236}">
                <a16:creationId xmlns:a16="http://schemas.microsoft.com/office/drawing/2014/main" id="{817C0534-0B74-461D-BFC1-6596FD66E44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3E974F6F-0538-4138-A271-2FBB03871106}" type="slidenum">
              <a:rPr lang="en-US" altLang="en-US" sz="1400"/>
              <a:pPr>
                <a:spcBef>
                  <a:spcPct val="0"/>
                </a:spcBef>
                <a:buClrTx/>
                <a:buFontTx/>
                <a:buNone/>
              </a:pPr>
              <a:t>6</a:t>
            </a:fld>
            <a:endParaRPr lang="en-US" altLang="en-US" sz="1400"/>
          </a:p>
        </p:txBody>
      </p:sp>
      <p:pic>
        <p:nvPicPr>
          <p:cNvPr id="26628" name="Picture 2">
            <a:extLst>
              <a:ext uri="{FF2B5EF4-FFF2-40B4-BE49-F238E27FC236}">
                <a16:creationId xmlns:a16="http://schemas.microsoft.com/office/drawing/2014/main" id="{976FB74E-C435-4313-9603-1EFAEDF01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05000"/>
            <a:ext cx="8123238"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9499E723-89BE-407C-B1E6-745A5FCC1E36}"/>
              </a:ext>
            </a:extLst>
          </p:cNvPr>
          <p:cNvSpPr>
            <a:spLocks noGrp="1" noChangeArrowheads="1"/>
          </p:cNvSpPr>
          <p:nvPr>
            <p:ph type="title"/>
          </p:nvPr>
        </p:nvSpPr>
        <p:spPr/>
        <p:txBody>
          <a:bodyPr/>
          <a:lstStyle/>
          <a:p>
            <a:r>
              <a:rPr lang="en-US" altLang="en-US"/>
              <a:t>The order of the columns and rows is unimportant</a:t>
            </a:r>
          </a:p>
        </p:txBody>
      </p:sp>
      <p:sp>
        <p:nvSpPr>
          <p:cNvPr id="28674" name="Content Placeholder 2">
            <a:extLst>
              <a:ext uri="{FF2B5EF4-FFF2-40B4-BE49-F238E27FC236}">
                <a16:creationId xmlns:a16="http://schemas.microsoft.com/office/drawing/2014/main" id="{5F7B2318-CEFC-4529-ADFD-6EE407D63935}"/>
              </a:ext>
            </a:extLst>
          </p:cNvPr>
          <p:cNvSpPr>
            <a:spLocks noGrp="1" noChangeArrowheads="1"/>
          </p:cNvSpPr>
          <p:nvPr>
            <p:ph idx="1"/>
          </p:nvPr>
        </p:nvSpPr>
        <p:spPr/>
        <p:txBody>
          <a:bodyPr/>
          <a:lstStyle/>
          <a:p>
            <a:endParaRPr lang="en-US" altLang="en-US"/>
          </a:p>
        </p:txBody>
      </p:sp>
      <p:sp>
        <p:nvSpPr>
          <p:cNvPr id="28675" name="Slide Number Placeholder 3">
            <a:extLst>
              <a:ext uri="{FF2B5EF4-FFF2-40B4-BE49-F238E27FC236}">
                <a16:creationId xmlns:a16="http://schemas.microsoft.com/office/drawing/2014/main" id="{4D81E2D8-5A31-4B72-8EE1-77B03CC7C87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A9F7BF7B-F5B6-4423-B500-3C81CFF42D40}" type="slidenum">
              <a:rPr lang="en-US" altLang="en-US" sz="1400"/>
              <a:pPr>
                <a:spcBef>
                  <a:spcPct val="0"/>
                </a:spcBef>
                <a:buClrTx/>
                <a:buFontTx/>
                <a:buNone/>
              </a:pPr>
              <a:t>7</a:t>
            </a:fld>
            <a:endParaRPr lang="en-US" altLang="en-US" sz="1400"/>
          </a:p>
        </p:txBody>
      </p:sp>
      <p:pic>
        <p:nvPicPr>
          <p:cNvPr id="28676" name="Picture 2">
            <a:extLst>
              <a:ext uri="{FF2B5EF4-FFF2-40B4-BE49-F238E27FC236}">
                <a16:creationId xmlns:a16="http://schemas.microsoft.com/office/drawing/2014/main" id="{405E345A-6B4A-41CB-AF15-ED84A8640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828800"/>
            <a:ext cx="8077200"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E53C2F25-83CF-471C-A958-483BFA0D68B2}"/>
              </a:ext>
            </a:extLst>
          </p:cNvPr>
          <p:cNvSpPr>
            <a:spLocks noGrp="1" noChangeArrowheads="1"/>
          </p:cNvSpPr>
          <p:nvPr>
            <p:ph type="title"/>
          </p:nvPr>
        </p:nvSpPr>
        <p:spPr/>
        <p:txBody>
          <a:bodyPr/>
          <a:lstStyle/>
          <a:p>
            <a:r>
              <a:rPr lang="en-US" altLang="en-US"/>
              <a:t>Functional Dependency</a:t>
            </a:r>
          </a:p>
        </p:txBody>
      </p:sp>
      <p:sp>
        <p:nvSpPr>
          <p:cNvPr id="30722" name="Content Placeholder 2">
            <a:extLst>
              <a:ext uri="{FF2B5EF4-FFF2-40B4-BE49-F238E27FC236}">
                <a16:creationId xmlns:a16="http://schemas.microsoft.com/office/drawing/2014/main" id="{FFADCCC1-F3A1-43B6-ADA8-6D15E51B2D9E}"/>
              </a:ext>
            </a:extLst>
          </p:cNvPr>
          <p:cNvSpPr>
            <a:spLocks noGrp="1" noChangeArrowheads="1"/>
          </p:cNvSpPr>
          <p:nvPr>
            <p:ph idx="1"/>
          </p:nvPr>
        </p:nvSpPr>
        <p:spPr/>
        <p:txBody>
          <a:bodyPr/>
          <a:lstStyle/>
          <a:p>
            <a:pPr marL="0" indent="0">
              <a:buFontTx/>
              <a:buNone/>
            </a:pPr>
            <a:r>
              <a:rPr lang="en-US" altLang="en-US"/>
              <a:t>CookieCost = NumberOfBoxes  X $5</a:t>
            </a:r>
          </a:p>
          <a:p>
            <a:pPr marL="0" indent="0">
              <a:buFontTx/>
              <a:buNone/>
            </a:pPr>
            <a:endParaRPr lang="en-US" altLang="en-US"/>
          </a:p>
          <a:p>
            <a:pPr marL="0" indent="0">
              <a:buFontTx/>
              <a:buNone/>
            </a:pPr>
            <a:r>
              <a:rPr lang="en-US" altLang="en-US"/>
              <a:t>The above statement can be written as:</a:t>
            </a:r>
          </a:p>
          <a:p>
            <a:pPr marL="0" indent="0">
              <a:buFontTx/>
              <a:buNone/>
            </a:pPr>
            <a:endParaRPr lang="en-US" altLang="en-US"/>
          </a:p>
          <a:p>
            <a:pPr marL="0" indent="0">
              <a:buFontTx/>
              <a:buNone/>
            </a:pPr>
            <a:r>
              <a:rPr lang="en-US" altLang="en-US"/>
              <a:t>NumberOfBoxes </a:t>
            </a:r>
            <a:r>
              <a:rPr lang="en-US" altLang="en-US">
                <a:sym typeface="Wingdings" panose="05000000000000000000" pitchFamily="2" charset="2"/>
              </a:rPr>
              <a:t> CookieCost</a:t>
            </a:r>
            <a:endParaRPr lang="en-US" altLang="en-US"/>
          </a:p>
          <a:p>
            <a:pPr marL="0" indent="0">
              <a:buFontTx/>
              <a:buNone/>
            </a:pPr>
            <a:endParaRPr lang="en-US" altLang="en-US"/>
          </a:p>
        </p:txBody>
      </p:sp>
      <p:sp>
        <p:nvSpPr>
          <p:cNvPr id="30723" name="Slide Number Placeholder 3">
            <a:extLst>
              <a:ext uri="{FF2B5EF4-FFF2-40B4-BE49-F238E27FC236}">
                <a16:creationId xmlns:a16="http://schemas.microsoft.com/office/drawing/2014/main" id="{73FAE1EB-8EC8-4A1F-9C8E-4EF52B294AA9}"/>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B5AE68B5-A865-48BD-B44B-872DD1A96875}" type="slidenum">
              <a:rPr lang="en-US" altLang="en-US" sz="1400"/>
              <a:pPr>
                <a:spcBef>
                  <a:spcPct val="0"/>
                </a:spcBef>
                <a:buClrTx/>
                <a:buFontTx/>
                <a:buNone/>
              </a:pPr>
              <a:t>8</a:t>
            </a:fld>
            <a:endParaRPr lang="en-US" altLang="en-US" sz="140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3645BF53-14A2-43EB-9E79-67FA52CDA75B}"/>
              </a:ext>
            </a:extLst>
          </p:cNvPr>
          <p:cNvSpPr>
            <a:spLocks noGrp="1" noChangeArrowheads="1"/>
          </p:cNvSpPr>
          <p:nvPr>
            <p:ph type="title"/>
          </p:nvPr>
        </p:nvSpPr>
        <p:spPr/>
        <p:txBody>
          <a:bodyPr/>
          <a:lstStyle/>
          <a:p>
            <a:r>
              <a:rPr lang="en-US" altLang="en-US"/>
              <a:t>Functional Dependency</a:t>
            </a:r>
          </a:p>
        </p:txBody>
      </p:sp>
      <p:sp>
        <p:nvSpPr>
          <p:cNvPr id="32770" name="Content Placeholder 2">
            <a:extLst>
              <a:ext uri="{FF2B5EF4-FFF2-40B4-BE49-F238E27FC236}">
                <a16:creationId xmlns:a16="http://schemas.microsoft.com/office/drawing/2014/main" id="{E72F83AA-EB5A-478E-B148-0F314A5E73D9}"/>
              </a:ext>
            </a:extLst>
          </p:cNvPr>
          <p:cNvSpPr>
            <a:spLocks noGrp="1" noChangeArrowheads="1"/>
          </p:cNvSpPr>
          <p:nvPr>
            <p:ph idx="1"/>
          </p:nvPr>
        </p:nvSpPr>
        <p:spPr/>
        <p:txBody>
          <a:bodyPr/>
          <a:lstStyle/>
          <a:p>
            <a:pPr marL="0" indent="0">
              <a:buFontTx/>
              <a:buNone/>
            </a:pPr>
            <a:r>
              <a:rPr lang="en-US" altLang="en-US"/>
              <a:t>ExtendedPrice = Quantity X UnitPrice</a:t>
            </a:r>
          </a:p>
          <a:p>
            <a:pPr marL="0" indent="0">
              <a:buFontTx/>
              <a:buNone/>
            </a:pPr>
            <a:endParaRPr lang="en-US" altLang="en-US"/>
          </a:p>
          <a:p>
            <a:pPr marL="0" indent="0">
              <a:buFontTx/>
              <a:buNone/>
            </a:pPr>
            <a:r>
              <a:rPr lang="en-US" altLang="en-US"/>
              <a:t>(Quantity, UnitPrice) </a:t>
            </a:r>
            <a:r>
              <a:rPr lang="en-US" altLang="en-US">
                <a:sym typeface="Wingdings" panose="05000000000000000000" pitchFamily="2" charset="2"/>
              </a:rPr>
              <a:t> ExtendedPrice</a:t>
            </a:r>
            <a:endParaRPr lang="en-US" altLang="en-US"/>
          </a:p>
        </p:txBody>
      </p:sp>
      <p:sp>
        <p:nvSpPr>
          <p:cNvPr id="32771" name="Slide Number Placeholder 3">
            <a:extLst>
              <a:ext uri="{FF2B5EF4-FFF2-40B4-BE49-F238E27FC236}">
                <a16:creationId xmlns:a16="http://schemas.microsoft.com/office/drawing/2014/main" id="{96CD661C-CB07-4135-B70B-287B0C64949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143000" indent="-228600">
              <a:spcBef>
                <a:spcPct val="20000"/>
              </a:spcBef>
              <a:buClr>
                <a:schemeClr val="accent2"/>
              </a:buClr>
              <a:buChar char="•"/>
              <a:defRPr sz="2400">
                <a:solidFill>
                  <a:schemeClr val="tx1"/>
                </a:solidFill>
                <a:latin typeface="Arial" panose="020B0604020202020204" pitchFamily="34" charset="0"/>
              </a:defRPr>
            </a:lvl3pPr>
            <a:lvl4pPr marL="1600200" indent="-228600">
              <a:spcBef>
                <a:spcPct val="20000"/>
              </a:spcBef>
              <a:buClr>
                <a:schemeClr val="accent2"/>
              </a:buClr>
              <a:buChar char="•"/>
              <a:defRPr sz="2000">
                <a:solidFill>
                  <a:schemeClr val="tx1"/>
                </a:solidFill>
                <a:latin typeface="Arial" panose="020B0604020202020204" pitchFamily="34" charset="0"/>
              </a:defRPr>
            </a:lvl4pPr>
            <a:lvl5pPr marL="2057400" indent="-228600">
              <a:spcBef>
                <a:spcPct val="20000"/>
              </a:spcBef>
              <a:buClr>
                <a:schemeClr val="accent2"/>
              </a:buClr>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Arial" panose="020B0604020202020204" pitchFamily="34" charset="0"/>
              </a:defRPr>
            </a:lvl9pPr>
          </a:lstStyle>
          <a:p>
            <a:pPr>
              <a:spcBef>
                <a:spcPct val="0"/>
              </a:spcBef>
              <a:buClrTx/>
              <a:buFontTx/>
              <a:buNone/>
            </a:pPr>
            <a:fld id="{C17EC4E0-8716-402F-A92A-372860371293}" type="slidenum">
              <a:rPr lang="en-US" altLang="en-US" sz="1400"/>
              <a:pPr>
                <a:spcBef>
                  <a:spcPct val="0"/>
                </a:spcBef>
                <a:buClrTx/>
                <a:buFontTx/>
                <a:buNone/>
              </a:pPr>
              <a:t>9</a:t>
            </a:fld>
            <a:endParaRPr lang="en-US" altLang="en-US" sz="1400"/>
          </a:p>
        </p:txBody>
      </p:sp>
    </p:spTree>
  </p:cSld>
  <p:clrMapOvr>
    <a:masterClrMapping/>
  </p:clrMapOvr>
  <p:transition spd="med"/>
</p:sld>
</file>

<file path=ppt/theme/theme1.xml><?xml version="1.0" encoding="utf-8"?>
<a:theme xmlns:a="http://schemas.openxmlformats.org/drawingml/2006/main" name="schneider">
  <a:themeElements>
    <a:clrScheme name="">
      <a:dk1>
        <a:srgbClr val="663300"/>
      </a:dk1>
      <a:lt1>
        <a:srgbClr val="FFFFFF"/>
      </a:lt1>
      <a:dk2>
        <a:srgbClr val="333399"/>
      </a:dk2>
      <a:lt2>
        <a:srgbClr val="1C1C1C"/>
      </a:lt2>
      <a:accent1>
        <a:srgbClr val="00E4A8"/>
      </a:accent1>
      <a:accent2>
        <a:srgbClr val="FFCF01"/>
      </a:accent2>
      <a:accent3>
        <a:srgbClr val="FFFFFF"/>
      </a:accent3>
      <a:accent4>
        <a:srgbClr val="562A00"/>
      </a:accent4>
      <a:accent5>
        <a:srgbClr val="AAEFD1"/>
      </a:accent5>
      <a:accent6>
        <a:srgbClr val="E7BB01"/>
      </a:accent6>
      <a:hlink>
        <a:srgbClr val="FF0000"/>
      </a:hlink>
      <a:folHlink>
        <a:srgbClr val="3333CC"/>
      </a:folHlink>
    </a:clrScheme>
    <a:fontScheme name="schneid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schneider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schneider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schneider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schneider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schneider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schneider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schneider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C:\WINNT\Profiles\cwyman\Application Data\Microsoft\Templates\schneider.pot</Template>
  <TotalTime>15607</TotalTime>
  <Words>2629</Words>
  <Application>Microsoft Office PowerPoint</Application>
  <PresentationFormat>On-screen Show (4:3)</PresentationFormat>
  <Paragraphs>757</Paragraphs>
  <Slides>53</Slides>
  <Notes>44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59" baseType="lpstr">
      <vt:lpstr>Arial</vt:lpstr>
      <vt:lpstr>Calibri</vt:lpstr>
      <vt:lpstr>Wingdings</vt:lpstr>
      <vt:lpstr>Times New Roman</vt:lpstr>
      <vt:lpstr>schneider</vt:lpstr>
      <vt:lpstr>Microsoft Excel Worksheet</vt:lpstr>
      <vt:lpstr>COMP-520 Advanved Database Systems</vt:lpstr>
      <vt:lpstr>Table of Contents</vt:lpstr>
      <vt:lpstr>Design Decisions</vt:lpstr>
      <vt:lpstr>Design Decisions</vt:lpstr>
      <vt:lpstr>Relational Model Terminology</vt:lpstr>
      <vt:lpstr>Cells of a Table Hold a Single Value</vt:lpstr>
      <vt:lpstr>The order of the columns and rows is unimportant</vt:lpstr>
      <vt:lpstr>Functional Dependency</vt:lpstr>
      <vt:lpstr>Functional Dependency</vt:lpstr>
      <vt:lpstr>Finding Functional Dependencies</vt:lpstr>
      <vt:lpstr>Finding Functional Dependencies</vt:lpstr>
      <vt:lpstr>Finding Functional Dependencies</vt:lpstr>
      <vt:lpstr>Keys in the Relational Model</vt:lpstr>
      <vt:lpstr>Keys in the Relational Model</vt:lpstr>
      <vt:lpstr>Keys in the Relational Model</vt:lpstr>
      <vt:lpstr>Keys in the Relational Model</vt:lpstr>
      <vt:lpstr>Keys in the Relational Model</vt:lpstr>
      <vt:lpstr>Keys in the Relational Model</vt:lpstr>
      <vt:lpstr>Modification Anomalies</vt:lpstr>
      <vt:lpstr>Another Insertion Anomaly Example</vt:lpstr>
      <vt:lpstr>Modification Anomalies</vt:lpstr>
      <vt:lpstr>Another Deletion Anomaly Example</vt:lpstr>
      <vt:lpstr>Modification Anomalies</vt:lpstr>
      <vt:lpstr>Another Update Anomaly Example</vt:lpstr>
      <vt:lpstr>Normal Forms</vt:lpstr>
      <vt:lpstr>1st Normal Form Example</vt:lpstr>
      <vt:lpstr>1st Normal Form Example</vt:lpstr>
      <vt:lpstr>Moving to 2nd Normal Form</vt:lpstr>
      <vt:lpstr>2nd Normal Form Example</vt:lpstr>
      <vt:lpstr>2nd Normal Form Example</vt:lpstr>
      <vt:lpstr>Summary of 1NF and 2NF</vt:lpstr>
      <vt:lpstr>Moving to 3rd Normal Form</vt:lpstr>
      <vt:lpstr>3rd Normal Form Example</vt:lpstr>
      <vt:lpstr>3rd Normal Form Example</vt:lpstr>
      <vt:lpstr>Summary of 1NF, 2NF, and 3NF</vt:lpstr>
      <vt:lpstr>Normalization Exercise 1</vt:lpstr>
      <vt:lpstr>Normalization Exercise 2</vt:lpstr>
      <vt:lpstr>Normalization Exercise 3</vt:lpstr>
      <vt:lpstr>Normalization Exercise 3</vt:lpstr>
      <vt:lpstr>Normalization Exercise 4</vt:lpstr>
      <vt:lpstr>Normalization Exercise 4</vt:lpstr>
      <vt:lpstr>Normalization Exercise 5</vt:lpstr>
      <vt:lpstr>Normalization Exercise 6</vt:lpstr>
      <vt:lpstr>Normalization Exercise 7</vt:lpstr>
      <vt:lpstr>Normalization Exercise 7</vt:lpstr>
      <vt:lpstr>Normalization Exercise 8</vt:lpstr>
      <vt:lpstr>Advantages and Disadvantages of Normalization</vt:lpstr>
      <vt:lpstr>Forming Relationships</vt:lpstr>
      <vt:lpstr>Forming Relationships</vt:lpstr>
      <vt:lpstr>Forming Relationships</vt:lpstr>
      <vt:lpstr>Designing Read-Only Databases</vt:lpstr>
      <vt:lpstr>Common Design Problems</vt:lpstr>
      <vt:lpstr>Common Design Problems</vt:lpstr>
    </vt:vector>
  </TitlesOfParts>
  <Company>DeVry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Evren Eryilmaz</dc:creator>
  <cp:lastModifiedBy>Eryilmaz, Evren</cp:lastModifiedBy>
  <cp:revision>487</cp:revision>
  <cp:lastPrinted>1601-01-01T00:00:00Z</cp:lastPrinted>
  <dcterms:created xsi:type="dcterms:W3CDTF">2002-02-08T16:29:22Z</dcterms:created>
  <dcterms:modified xsi:type="dcterms:W3CDTF">2021-09-13T06:21:58Z</dcterms:modified>
</cp:coreProperties>
</file>